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9"/>
  </p:notesMasterIdLst>
  <p:handoutMasterIdLst>
    <p:handoutMasterId r:id="rId30"/>
  </p:handoutMasterIdLst>
  <p:sldIdLst>
    <p:sldId id="257" r:id="rId2"/>
    <p:sldId id="260" r:id="rId3"/>
    <p:sldId id="262" r:id="rId4"/>
    <p:sldId id="1018" r:id="rId5"/>
    <p:sldId id="271" r:id="rId6"/>
    <p:sldId id="272" r:id="rId7"/>
    <p:sldId id="263" r:id="rId8"/>
    <p:sldId id="1017" r:id="rId9"/>
    <p:sldId id="264" r:id="rId10"/>
    <p:sldId id="265" r:id="rId11"/>
    <p:sldId id="266" r:id="rId12"/>
    <p:sldId id="267" r:id="rId13"/>
    <p:sldId id="269" r:id="rId14"/>
    <p:sldId id="1019" r:id="rId15"/>
    <p:sldId id="273" r:id="rId16"/>
    <p:sldId id="274" r:id="rId17"/>
    <p:sldId id="275" r:id="rId18"/>
    <p:sldId id="1016" r:id="rId19"/>
    <p:sldId id="277" r:id="rId20"/>
    <p:sldId id="278" r:id="rId21"/>
    <p:sldId id="279" r:id="rId22"/>
    <p:sldId id="280" r:id="rId23"/>
    <p:sldId id="281" r:id="rId24"/>
    <p:sldId id="282" r:id="rId25"/>
    <p:sldId id="283" r:id="rId26"/>
    <p:sldId id="284" r:id="rId27"/>
    <p:sldId id="285" r:id="rId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Geneva" charset="0"/>
        <a:cs typeface="Geneva" charset="0"/>
      </a:defRPr>
    </a:lvl1pPr>
    <a:lvl2pPr marL="457200" algn="l" defTabSz="457200" rtl="0" fontAlgn="base">
      <a:spcBef>
        <a:spcPct val="0"/>
      </a:spcBef>
      <a:spcAft>
        <a:spcPct val="0"/>
      </a:spcAft>
      <a:defRPr kern="1200">
        <a:solidFill>
          <a:schemeClr val="tx1"/>
        </a:solidFill>
        <a:latin typeface="Arial" charset="0"/>
        <a:ea typeface="Geneva" charset="0"/>
        <a:cs typeface="Geneva" charset="0"/>
      </a:defRPr>
    </a:lvl2pPr>
    <a:lvl3pPr marL="914400" algn="l" defTabSz="457200" rtl="0" fontAlgn="base">
      <a:spcBef>
        <a:spcPct val="0"/>
      </a:spcBef>
      <a:spcAft>
        <a:spcPct val="0"/>
      </a:spcAft>
      <a:defRPr kern="1200">
        <a:solidFill>
          <a:schemeClr val="tx1"/>
        </a:solidFill>
        <a:latin typeface="Arial" charset="0"/>
        <a:ea typeface="Geneva" charset="0"/>
        <a:cs typeface="Geneva" charset="0"/>
      </a:defRPr>
    </a:lvl3pPr>
    <a:lvl4pPr marL="1371600" algn="l" defTabSz="457200" rtl="0" fontAlgn="base">
      <a:spcBef>
        <a:spcPct val="0"/>
      </a:spcBef>
      <a:spcAft>
        <a:spcPct val="0"/>
      </a:spcAft>
      <a:defRPr kern="1200">
        <a:solidFill>
          <a:schemeClr val="tx1"/>
        </a:solidFill>
        <a:latin typeface="Arial" charset="0"/>
        <a:ea typeface="Geneva" charset="0"/>
        <a:cs typeface="Geneva" charset="0"/>
      </a:defRPr>
    </a:lvl4pPr>
    <a:lvl5pPr marL="1828800" algn="l" defTabSz="457200" rtl="0" fontAlgn="base">
      <a:spcBef>
        <a:spcPct val="0"/>
      </a:spcBef>
      <a:spcAft>
        <a:spcPct val="0"/>
      </a:spcAft>
      <a:defRPr kern="1200">
        <a:solidFill>
          <a:schemeClr val="tx1"/>
        </a:solidFill>
        <a:latin typeface="Arial" charset="0"/>
        <a:ea typeface="Geneva" charset="0"/>
        <a:cs typeface="Geneva" charset="0"/>
      </a:defRPr>
    </a:lvl5pPr>
    <a:lvl6pPr marL="2286000" algn="l" defTabSz="457200" rtl="0" eaLnBrk="1" latinLnBrk="0" hangingPunct="1">
      <a:defRPr kern="1200">
        <a:solidFill>
          <a:schemeClr val="tx1"/>
        </a:solidFill>
        <a:latin typeface="Arial" charset="0"/>
        <a:ea typeface="Geneva" charset="0"/>
        <a:cs typeface="Geneva" charset="0"/>
      </a:defRPr>
    </a:lvl6pPr>
    <a:lvl7pPr marL="2743200" algn="l" defTabSz="457200" rtl="0" eaLnBrk="1" latinLnBrk="0" hangingPunct="1">
      <a:defRPr kern="1200">
        <a:solidFill>
          <a:schemeClr val="tx1"/>
        </a:solidFill>
        <a:latin typeface="Arial" charset="0"/>
        <a:ea typeface="Geneva" charset="0"/>
        <a:cs typeface="Geneva" charset="0"/>
      </a:defRPr>
    </a:lvl7pPr>
    <a:lvl8pPr marL="3200400" algn="l" defTabSz="457200" rtl="0" eaLnBrk="1" latinLnBrk="0" hangingPunct="1">
      <a:defRPr kern="1200">
        <a:solidFill>
          <a:schemeClr val="tx1"/>
        </a:solidFill>
        <a:latin typeface="Arial" charset="0"/>
        <a:ea typeface="Geneva" charset="0"/>
        <a:cs typeface="Geneva" charset="0"/>
      </a:defRPr>
    </a:lvl8pPr>
    <a:lvl9pPr marL="3657600" algn="l" defTabSz="457200" rtl="0" eaLnBrk="1" latinLnBrk="0" hangingPunct="1">
      <a:defRPr kern="1200">
        <a:solidFill>
          <a:schemeClr val="tx1"/>
        </a:solidFill>
        <a:latin typeface="Arial" charset="0"/>
        <a:ea typeface="Geneva" charset="0"/>
        <a:cs typeface="Geneva"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58"/>
    <p:restoredTop sz="82500"/>
  </p:normalViewPr>
  <p:slideViewPr>
    <p:cSldViewPr snapToObjects="1">
      <p:cViewPr>
        <p:scale>
          <a:sx n="140" d="100"/>
          <a:sy n="140" d="100"/>
        </p:scale>
        <p:origin x="2424" y="15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A5CB7454-15C1-A944-AC37-5542B6D3ECE9}" type="datetime1">
              <a:rPr lang="en-US"/>
              <a:pPr>
                <a:defRPr/>
              </a:pPr>
              <a:t>4/10/25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6CAD9EFA-3E97-9B4D-8EE7-720657CEF67E}" type="slidenum">
              <a:rPr lang="en-US"/>
              <a:pPr>
                <a:defRPr/>
              </a:pPr>
              <a:t>‹#›</a:t>
            </a:fld>
            <a:endParaRPr lang="en-US"/>
          </a:p>
        </p:txBody>
      </p:sp>
    </p:spTree>
    <p:extLst>
      <p:ext uri="{BB962C8B-B14F-4D97-AF65-F5344CB8AC3E}">
        <p14:creationId xmlns:p14="http://schemas.microsoft.com/office/powerpoint/2010/main" val="357187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210EC45-414C-6A4E-BBBD-A09AEA33A371}" type="datetime1">
              <a:rPr lang="en-US"/>
              <a:pPr>
                <a:defRPr/>
              </a:pPr>
              <a:t>4/10/25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FE6EDC6-DD80-2D48-A9E8-763FB51E6E0C}" type="slidenum">
              <a:rPr lang="en-US"/>
              <a:pPr>
                <a:defRPr/>
              </a:pPr>
              <a:t>‹#›</a:t>
            </a:fld>
            <a:endParaRPr lang="en-US"/>
          </a:p>
        </p:txBody>
      </p:sp>
    </p:spTree>
    <p:extLst>
      <p:ext uri="{BB962C8B-B14F-4D97-AF65-F5344CB8AC3E}">
        <p14:creationId xmlns:p14="http://schemas.microsoft.com/office/powerpoint/2010/main" val="179504062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pitchFamily="-65" charset="-128"/>
        <a:cs typeface="Geneva"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Geneva"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26c8753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26c8753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26c8753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26c8753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26c87537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26c87537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26c8753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26c8753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117A7C57-7ABD-F177-A9C7-365B417DFFB1}"/>
            </a:ext>
          </a:extLst>
        </p:cNvPr>
        <p:cNvGrpSpPr/>
        <p:nvPr/>
      </p:nvGrpSpPr>
      <p:grpSpPr>
        <a:xfrm>
          <a:off x="0" y="0"/>
          <a:ext cx="0" cy="0"/>
          <a:chOff x="0" y="0"/>
          <a:chExt cx="0" cy="0"/>
        </a:xfrm>
      </p:grpSpPr>
      <p:sp>
        <p:nvSpPr>
          <p:cNvPr id="226" name="Google Shape;226;g1126c875379_0_7:notes">
            <a:extLst>
              <a:ext uri="{FF2B5EF4-FFF2-40B4-BE49-F238E27FC236}">
                <a16:creationId xmlns:a16="http://schemas.microsoft.com/office/drawing/2014/main" id="{958BECF2-E67E-58D3-5458-81916C13B8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26c875379_0_7:notes">
            <a:extLst>
              <a:ext uri="{FF2B5EF4-FFF2-40B4-BE49-F238E27FC236}">
                <a16:creationId xmlns:a16="http://schemas.microsoft.com/office/drawing/2014/main" id="{35F82A97-A0FC-8805-0A40-9A96CFD2B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104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126c87537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126c87537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6c8753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26c8753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26c87537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26c87537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914400" lvl="1" indent="-336550" algn="l" rtl="0">
              <a:spcBef>
                <a:spcPts val="0"/>
              </a:spcBef>
              <a:spcAft>
                <a:spcPts val="0"/>
              </a:spcAft>
              <a:buSzPts val="1700"/>
              <a:buChar char="○"/>
            </a:pPr>
            <a:endParaRPr lang="en-US" sz="1700" dirty="0"/>
          </a:p>
          <a:p>
            <a:endParaRPr lang="en-US" dirty="0"/>
          </a:p>
        </p:txBody>
      </p:sp>
      <p:sp>
        <p:nvSpPr>
          <p:cNvPr id="4" name="Slide Number Placeholder 3"/>
          <p:cNvSpPr>
            <a:spLocks noGrp="1"/>
          </p:cNvSpPr>
          <p:nvPr>
            <p:ph type="sldNum" sz="quarter" idx="5"/>
          </p:nvPr>
        </p:nvSpPr>
        <p:spPr/>
        <p:txBody>
          <a:bodyPr/>
          <a:lstStyle/>
          <a:p>
            <a:pPr>
              <a:defRPr/>
            </a:pPr>
            <a:fld id="{CFE6EDC6-DD80-2D48-A9E8-763FB51E6E0C}" type="slidenum">
              <a:rPr lang="en-US" smtClean="0"/>
              <a:pPr>
                <a:defRPr/>
              </a:pPr>
              <a:t>17</a:t>
            </a:fld>
            <a:endParaRPr lang="en-US"/>
          </a:p>
        </p:txBody>
      </p:sp>
    </p:spTree>
    <p:extLst>
      <p:ext uri="{BB962C8B-B14F-4D97-AF65-F5344CB8AC3E}">
        <p14:creationId xmlns:p14="http://schemas.microsoft.com/office/powerpoint/2010/main" val="3953509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26c87537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26c87537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c858bdd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c858bdd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6c87537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6c87537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dirty="0">
              <a:solidFill>
                <a:srgbClr val="434343"/>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26c87537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26c87537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6c87537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6c87537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dirty="0">
              <a:solidFill>
                <a:srgbClr val="434343"/>
              </a:solidFill>
              <a:latin typeface="Roboto"/>
              <a:ea typeface="Roboto"/>
              <a:cs typeface="Roboto"/>
              <a:sym typeface="Roboto"/>
            </a:endParaRPr>
          </a:p>
          <a:p>
            <a:pPr marL="0" lvl="0" indent="0" algn="l" rtl="0">
              <a:spcBef>
                <a:spcPts val="1600"/>
              </a:spcBef>
              <a:spcAft>
                <a:spcPts val="0"/>
              </a:spcAft>
              <a:buNone/>
            </a:pPr>
            <a:endParaRPr sz="4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26c87537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126c87537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4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26c875379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26c875379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dirty="0">
              <a:solidFill>
                <a:srgbClr val="434343"/>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2b368e5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2b368e5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e66af5a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e66af5a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dirty="0">
              <a:solidFill>
                <a:srgbClr val="434343"/>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0cd4518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0cd4518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26c8753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26c87537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E3C66A30-F1C5-F34B-924E-59749C9E3C48}"/>
            </a:ext>
          </a:extLst>
        </p:cNvPr>
        <p:cNvGrpSpPr/>
        <p:nvPr/>
      </p:nvGrpSpPr>
      <p:grpSpPr>
        <a:xfrm>
          <a:off x="0" y="0"/>
          <a:ext cx="0" cy="0"/>
          <a:chOff x="0" y="0"/>
          <a:chExt cx="0" cy="0"/>
        </a:xfrm>
      </p:grpSpPr>
      <p:sp>
        <p:nvSpPr>
          <p:cNvPr id="226" name="Google Shape;226;g1126c875379_0_7:notes">
            <a:extLst>
              <a:ext uri="{FF2B5EF4-FFF2-40B4-BE49-F238E27FC236}">
                <a16:creationId xmlns:a16="http://schemas.microsoft.com/office/drawing/2014/main" id="{878B6971-0DB0-EA76-9342-C1814F168A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26c875379_0_7:notes">
            <a:extLst>
              <a:ext uri="{FF2B5EF4-FFF2-40B4-BE49-F238E27FC236}">
                <a16:creationId xmlns:a16="http://schemas.microsoft.com/office/drawing/2014/main" id="{4F387C13-D9B4-98D9-9DD9-08EEFF614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435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26c87537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26c87537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dirty="0">
              <a:solidFill>
                <a:srgbClr val="434343"/>
              </a:solidFill>
              <a:latin typeface="Roboto"/>
              <a:ea typeface="Roboto"/>
              <a:cs typeface="Roboto"/>
              <a:sym typeface="Roboto"/>
            </a:endParaRPr>
          </a:p>
          <a:p>
            <a:pPr marL="0" lvl="0" indent="0" algn="l" rtl="0">
              <a:spcBef>
                <a:spcPts val="1600"/>
              </a:spcBef>
              <a:spcAft>
                <a:spcPts val="0"/>
              </a:spcAft>
              <a:buNone/>
            </a:pPr>
            <a:endParaRPr sz="400" dirty="0"/>
          </a:p>
        </p:txBody>
      </p:sp>
    </p:spTree>
    <p:extLst>
      <p:ext uri="{BB962C8B-B14F-4D97-AF65-F5344CB8AC3E}">
        <p14:creationId xmlns:p14="http://schemas.microsoft.com/office/powerpoint/2010/main" val="111230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26c87537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26c87537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00" dirty="0"/>
          </a:p>
        </p:txBody>
      </p:sp>
    </p:spTree>
    <p:extLst>
      <p:ext uri="{BB962C8B-B14F-4D97-AF65-F5344CB8AC3E}">
        <p14:creationId xmlns:p14="http://schemas.microsoft.com/office/powerpoint/2010/main" val="130082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329e41594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329e4159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36550" algn="l" rtl="0">
              <a:lnSpc>
                <a:spcPct val="115000"/>
              </a:lnSpc>
              <a:spcBef>
                <a:spcPts val="0"/>
              </a:spcBef>
              <a:spcAft>
                <a:spcPts val="0"/>
              </a:spcAft>
              <a:buClr>
                <a:srgbClr val="434343"/>
              </a:buClr>
              <a:buSzPts val="1700"/>
              <a:buFont typeface="Roboto"/>
              <a:buChar char="○"/>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65994FDD-4164-4D86-1444-83FEB142B336}"/>
            </a:ext>
          </a:extLst>
        </p:cNvPr>
        <p:cNvGrpSpPr/>
        <p:nvPr/>
      </p:nvGrpSpPr>
      <p:grpSpPr>
        <a:xfrm>
          <a:off x="0" y="0"/>
          <a:ext cx="0" cy="0"/>
          <a:chOff x="0" y="0"/>
          <a:chExt cx="0" cy="0"/>
        </a:xfrm>
      </p:grpSpPr>
      <p:sp>
        <p:nvSpPr>
          <p:cNvPr id="226" name="Google Shape;226;g1126c875379_0_7:notes">
            <a:extLst>
              <a:ext uri="{FF2B5EF4-FFF2-40B4-BE49-F238E27FC236}">
                <a16:creationId xmlns:a16="http://schemas.microsoft.com/office/drawing/2014/main" id="{7F162AED-07CB-3D48-8D45-50B0B9F865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26c875379_0_7:notes">
            <a:extLst>
              <a:ext uri="{FF2B5EF4-FFF2-40B4-BE49-F238E27FC236}">
                <a16:creationId xmlns:a16="http://schemas.microsoft.com/office/drawing/2014/main" id="{026CC45C-868A-DDE5-2B03-5C2B5F72BC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794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26c87537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126c87537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0018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0" y="459580"/>
            <a:ext cx="2514600" cy="664369"/>
          </a:xfrm>
        </p:spPr>
        <p:txBody>
          <a:bodyPr anchor="b"/>
          <a:lstStyle>
            <a:lvl1pPr algn="l">
              <a:defRPr sz="2000" b="1">
                <a:solidFill>
                  <a:srgbClr val="006096"/>
                </a:solidFill>
              </a:defRPr>
            </a:lvl1pPr>
          </a:lstStyle>
          <a:p>
            <a:r>
              <a:rPr lang="en-US" dirty="0"/>
              <a:t>Click to edit Master title style</a:t>
            </a:r>
          </a:p>
        </p:txBody>
      </p:sp>
      <p:sp>
        <p:nvSpPr>
          <p:cNvPr id="3" name="Picture Placeholder 2"/>
          <p:cNvSpPr>
            <a:spLocks noGrp="1"/>
          </p:cNvSpPr>
          <p:nvPr>
            <p:ph type="pic" idx="1"/>
          </p:nvPr>
        </p:nvSpPr>
        <p:spPr>
          <a:xfrm>
            <a:off x="457200" y="459580"/>
            <a:ext cx="5486400" cy="3636169"/>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096000" y="1200150"/>
            <a:ext cx="25146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6"/>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34742D8B-8594-4B44-80B0-BECC0F075DC4}" type="slidenum">
              <a:rPr lang="en-US" smtClean="0"/>
              <a:pPr>
                <a:defRPr/>
              </a:pPr>
              <a:t>‹#›</a:t>
            </a:fld>
            <a:endParaRPr lang="en-US" dirty="0"/>
          </a:p>
        </p:txBody>
      </p:sp>
    </p:spTree>
    <p:extLst>
      <p:ext uri="{BB962C8B-B14F-4D97-AF65-F5344CB8AC3E}">
        <p14:creationId xmlns:p14="http://schemas.microsoft.com/office/powerpoint/2010/main" val="53118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0"/>
            <a:ext cx="8229600" cy="742950"/>
          </a:xfrm>
        </p:spPr>
        <p:txBody>
          <a:bodyPr/>
          <a:lstStyle>
            <a:lvl1pPr>
              <a:defRPr>
                <a:solidFill>
                  <a:srgbClr val="006096"/>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1504950"/>
            <a:ext cx="8229600" cy="2651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C6F69E68-A1F7-A441-8DC9-1255D615ACC0}" type="slidenum">
              <a:rPr lang="en-US" smtClean="0"/>
              <a:pPr>
                <a:defRPr/>
              </a:pPr>
              <a:t>‹#›</a:t>
            </a:fld>
            <a:endParaRPr lang="en-US" dirty="0"/>
          </a:p>
        </p:txBody>
      </p:sp>
    </p:spTree>
    <p:extLst>
      <p:ext uri="{BB962C8B-B14F-4D97-AF65-F5344CB8AC3E}">
        <p14:creationId xmlns:p14="http://schemas.microsoft.com/office/powerpoint/2010/main" val="227401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18930" y="515937"/>
            <a:ext cx="2057400" cy="3579813"/>
          </a:xfrm>
        </p:spPr>
        <p:txBody>
          <a:bodyPr vert="eaVert"/>
          <a:lstStyle>
            <a:lvl1pPr>
              <a:defRPr>
                <a:solidFill>
                  <a:srgbClr val="006096"/>
                </a:solidFill>
              </a:defRPr>
            </a:lvl1pPr>
          </a:lstStyle>
          <a:p>
            <a:r>
              <a:rPr lang="en-US" dirty="0"/>
              <a:t>Click to edit </a:t>
            </a:r>
            <a:br>
              <a:rPr lang="en-US" dirty="0"/>
            </a:br>
            <a:r>
              <a:rPr lang="en-US" dirty="0"/>
              <a:t>Master title style</a:t>
            </a:r>
          </a:p>
        </p:txBody>
      </p:sp>
      <p:sp>
        <p:nvSpPr>
          <p:cNvPr id="3" name="Vertical Text Placeholder 2"/>
          <p:cNvSpPr>
            <a:spLocks noGrp="1"/>
          </p:cNvSpPr>
          <p:nvPr>
            <p:ph type="body" orient="vert" idx="1"/>
          </p:nvPr>
        </p:nvSpPr>
        <p:spPr>
          <a:xfrm>
            <a:off x="457200" y="515937"/>
            <a:ext cx="6019800" cy="3579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352800" y="4767263"/>
            <a:ext cx="2133600" cy="274637"/>
          </a:xfrm>
        </p:spPr>
        <p:txBody>
          <a:bodyPr/>
          <a:lstStyle>
            <a:lvl1pPr algn="ctr">
              <a:defRPr>
                <a:solidFill>
                  <a:schemeClr val="bg1"/>
                </a:solidFill>
              </a:defRPr>
            </a:lvl1pPr>
          </a:lstStyle>
          <a:p>
            <a:pPr>
              <a:defRPr/>
            </a:pPr>
            <a:fld id="{8FD8FFC6-973B-2442-BCAF-B040FDE7B897}" type="slidenum">
              <a:rPr lang="en-US" smtClean="0"/>
              <a:pPr>
                <a:defRPr/>
              </a:pPr>
              <a:t>‹#›</a:t>
            </a:fld>
            <a:endParaRPr lang="en-US" dirty="0"/>
          </a:p>
        </p:txBody>
      </p:sp>
    </p:spTree>
    <p:extLst>
      <p:ext uri="{BB962C8B-B14F-4D97-AF65-F5344CB8AC3E}">
        <p14:creationId xmlns:p14="http://schemas.microsoft.com/office/powerpoint/2010/main" val="255614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28A5-D74C-9248-B723-0EC6CD7FDDE1}"/>
              </a:ext>
            </a:extLst>
          </p:cNvPr>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49DA271-5D74-634F-9D21-C09B874B1828}"/>
              </a:ext>
            </a:extLst>
          </p:cNvPr>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r>
              <a:rPr lang="en-US" dirty="0"/>
              <a:t>1</a:t>
            </a:r>
          </a:p>
        </p:txBody>
      </p:sp>
    </p:spTree>
    <p:extLst>
      <p:ext uri="{BB962C8B-B14F-4D97-AF65-F5344CB8AC3E}">
        <p14:creationId xmlns:p14="http://schemas.microsoft.com/office/powerpoint/2010/main" val="3930237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742950"/>
          </a:xfr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457200" y="1543050"/>
            <a:ext cx="8229600" cy="2651125"/>
          </a:xfrm>
        </p:spPr>
        <p:txBody>
          <a:bodyPr/>
          <a:lstStyle>
            <a:lvl1pPr>
              <a:defRPr>
                <a:solidFill>
                  <a:srgbClr val="006096"/>
                </a:solidFill>
              </a:defRPr>
            </a:lvl1pPr>
            <a:lvl2pPr>
              <a:defRPr>
                <a:solidFill>
                  <a:srgbClr val="006096"/>
                </a:solidFill>
              </a:defRPr>
            </a:lvl2pPr>
            <a:lvl3pPr>
              <a:defRPr>
                <a:solidFill>
                  <a:srgbClr val="006096"/>
                </a:solidFill>
              </a:defRPr>
            </a:lvl3pPr>
            <a:lvl4pPr>
              <a:defRPr>
                <a:solidFill>
                  <a:srgbClr val="006096"/>
                </a:solidFill>
              </a:defRPr>
            </a:lvl4pPr>
            <a:lvl5pP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67ED70C6-FDCB-5747-9A21-CEFC4DDC4D7F}" type="slidenum">
              <a:rPr lang="en-US" smtClean="0"/>
              <a:pPr>
                <a:defRPr/>
              </a:pPr>
              <a:t>‹#›</a:t>
            </a:fld>
            <a:endParaRPr lang="en-US" dirty="0"/>
          </a:p>
        </p:txBody>
      </p:sp>
    </p:spTree>
    <p:extLst>
      <p:ext uri="{BB962C8B-B14F-4D97-AF65-F5344CB8AC3E}">
        <p14:creationId xmlns:p14="http://schemas.microsoft.com/office/powerpoint/2010/main" val="383659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477691"/>
            <a:ext cx="7772400" cy="1021556"/>
          </a:xfrm>
        </p:spPr>
        <p:txBody>
          <a:bodyPr anchor="t">
            <a:normAutofit/>
          </a:bodyPr>
          <a:lstStyle>
            <a:lvl1pPr algn="l">
              <a:defRPr sz="3200" b="1" cap="all">
                <a:solidFill>
                  <a:srgbClr val="006096"/>
                </a:solidFill>
              </a:defRPr>
            </a:lvl1pPr>
          </a:lstStyle>
          <a:p>
            <a:r>
              <a:rPr lang="en-US" dirty="0"/>
              <a:t>Click to edit Master title style</a:t>
            </a:r>
          </a:p>
        </p:txBody>
      </p:sp>
      <p:sp>
        <p:nvSpPr>
          <p:cNvPr id="3" name="Text Placeholder 2"/>
          <p:cNvSpPr>
            <a:spLocks noGrp="1"/>
          </p:cNvSpPr>
          <p:nvPr>
            <p:ph type="body" idx="1"/>
          </p:nvPr>
        </p:nvSpPr>
        <p:spPr>
          <a:xfrm>
            <a:off x="722313" y="1352550"/>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5"/>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B8643EE7-E1E3-6A41-AED4-ADD0882BF97B}" type="slidenum">
              <a:rPr lang="en-US" smtClean="0"/>
              <a:pPr>
                <a:defRPr/>
              </a:pPr>
              <a:t>‹#›</a:t>
            </a:fld>
            <a:endParaRPr lang="en-US" dirty="0"/>
          </a:p>
        </p:txBody>
      </p:sp>
    </p:spTree>
    <p:extLst>
      <p:ext uri="{BB962C8B-B14F-4D97-AF65-F5344CB8AC3E}">
        <p14:creationId xmlns:p14="http://schemas.microsoft.com/office/powerpoint/2010/main" val="46318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742950"/>
          </a:xfr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sz="half" idx="1"/>
          </p:nvPr>
        </p:nvSpPr>
        <p:spPr>
          <a:xfrm>
            <a:off x="457200" y="1085851"/>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85851"/>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2F8EF95E-660F-6F48-9B3C-B3F93E20ACE1}" type="slidenum">
              <a:rPr lang="en-US" smtClean="0"/>
              <a:pPr>
                <a:defRPr/>
              </a:pPr>
              <a:t>‹#›</a:t>
            </a:fld>
            <a:endParaRPr lang="en-US" dirty="0"/>
          </a:p>
        </p:txBody>
      </p:sp>
    </p:spTree>
    <p:extLst>
      <p:ext uri="{BB962C8B-B14F-4D97-AF65-F5344CB8AC3E}">
        <p14:creationId xmlns:p14="http://schemas.microsoft.com/office/powerpoint/2010/main" val="12649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14350"/>
            <a:ext cx="4040188" cy="77390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288255"/>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514350"/>
            <a:ext cx="4041775" cy="77390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288255"/>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57A9B1A9-890C-8B44-BE90-7CB4395EE4D3}" type="slidenum">
              <a:rPr lang="en-US" smtClean="0"/>
              <a:pPr>
                <a:defRPr/>
              </a:pPr>
              <a:t>‹#›</a:t>
            </a:fld>
            <a:endParaRPr lang="en-US" dirty="0"/>
          </a:p>
        </p:txBody>
      </p:sp>
    </p:spTree>
    <p:extLst>
      <p:ext uri="{BB962C8B-B14F-4D97-AF65-F5344CB8AC3E}">
        <p14:creationId xmlns:p14="http://schemas.microsoft.com/office/powerpoint/2010/main" val="418460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742950"/>
          </a:xfrm>
        </p:spPr>
        <p:txBody>
          <a:bodyPr/>
          <a:lstStyle>
            <a:lvl1pPr>
              <a:defRPr>
                <a:solidFill>
                  <a:srgbClr val="006096"/>
                </a:solidFill>
              </a:defRPr>
            </a:lvl1pPr>
          </a:lstStyle>
          <a:p>
            <a:r>
              <a:rPr lang="en-US" dirty="0"/>
              <a:t>Click to edit Master title style</a:t>
            </a:r>
          </a:p>
        </p:txBody>
      </p:sp>
      <p:sp>
        <p:nvSpPr>
          <p:cNvPr id="3" name="Slide Number Placeholder 4"/>
          <p:cNvSpPr>
            <a:spLocks noGrp="1"/>
          </p:cNvSpPr>
          <p:nvPr>
            <p:ph type="sldNum" sz="quarter" idx="10"/>
          </p:nvPr>
        </p:nvSpPr>
        <p:spPr>
          <a:xfrm>
            <a:off x="3505200" y="4767263"/>
            <a:ext cx="2133600" cy="274637"/>
          </a:xfrm>
        </p:spPr>
        <p:txBody>
          <a:bodyPr/>
          <a:lstStyle>
            <a:lvl1pPr algn="ctr">
              <a:defRPr>
                <a:solidFill>
                  <a:schemeClr val="bg1"/>
                </a:solidFill>
              </a:defRPr>
            </a:lvl1pPr>
          </a:lstStyle>
          <a:p>
            <a:pPr>
              <a:defRPr/>
            </a:pPr>
            <a:fld id="{388F1A38-2662-714D-BA55-F0640804B748}" type="slidenum">
              <a:rPr lang="en-US" smtClean="0"/>
              <a:pPr>
                <a:defRPr/>
              </a:pPr>
              <a:t>‹#›</a:t>
            </a:fld>
            <a:endParaRPr lang="en-US" dirty="0"/>
          </a:p>
        </p:txBody>
      </p:sp>
    </p:spTree>
    <p:extLst>
      <p:ext uri="{BB962C8B-B14F-4D97-AF65-F5344CB8AC3E}">
        <p14:creationId xmlns:p14="http://schemas.microsoft.com/office/powerpoint/2010/main" val="288954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3276600" y="4767263"/>
            <a:ext cx="2133600" cy="274637"/>
          </a:xfrm>
        </p:spPr>
        <p:txBody>
          <a:bodyPr/>
          <a:lstStyle>
            <a:lvl1pPr algn="ctr">
              <a:defRPr>
                <a:solidFill>
                  <a:schemeClr val="bg1"/>
                </a:solidFill>
              </a:defRPr>
            </a:lvl1pPr>
          </a:lstStyle>
          <a:p>
            <a:pPr>
              <a:defRPr/>
            </a:pPr>
            <a:fld id="{D5524B65-BD56-BC42-A8D4-F7B262BC0E77}" type="slidenum">
              <a:rPr lang="en-US" smtClean="0"/>
              <a:pPr>
                <a:defRPr/>
              </a:pPr>
              <a:t>‹#›</a:t>
            </a:fld>
            <a:endParaRPr lang="en-US" dirty="0"/>
          </a:p>
        </p:txBody>
      </p:sp>
    </p:spTree>
    <p:extLst>
      <p:ext uri="{BB962C8B-B14F-4D97-AF65-F5344CB8AC3E}">
        <p14:creationId xmlns:p14="http://schemas.microsoft.com/office/powerpoint/2010/main" val="424603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438150"/>
            <a:ext cx="3008313" cy="871538"/>
          </a:xfrm>
        </p:spPr>
        <p:txBody>
          <a:bodyPr anchor="b"/>
          <a:lstStyle>
            <a:lvl1pPr algn="l">
              <a:defRPr sz="2000" b="1">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3575050" y="438151"/>
            <a:ext cx="5111750" cy="3657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28750"/>
            <a:ext cx="3008313" cy="2667001"/>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563998" y="4767263"/>
            <a:ext cx="2133600" cy="274637"/>
          </a:xfrm>
        </p:spPr>
        <p:txBody>
          <a:bodyPr/>
          <a:lstStyle>
            <a:lvl1pPr algn="ctr">
              <a:defRPr>
                <a:solidFill>
                  <a:schemeClr val="bg1"/>
                </a:solidFill>
              </a:defRPr>
            </a:lvl1pPr>
          </a:lstStyle>
          <a:p>
            <a:pPr>
              <a:defRPr/>
            </a:pPr>
            <a:fld id="{0C045864-67DE-844A-AC03-EBD93572A568}" type="slidenum">
              <a:rPr lang="en-US" smtClean="0"/>
              <a:pPr>
                <a:defRPr/>
              </a:pPr>
              <a:t>‹#›</a:t>
            </a:fld>
            <a:endParaRPr lang="en-US" dirty="0"/>
          </a:p>
        </p:txBody>
      </p:sp>
    </p:spTree>
    <p:extLst>
      <p:ext uri="{BB962C8B-B14F-4D97-AF65-F5344CB8AC3E}">
        <p14:creationId xmlns:p14="http://schemas.microsoft.com/office/powerpoint/2010/main" val="297163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914400"/>
            <a:ext cx="8229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943100"/>
            <a:ext cx="8229600" cy="265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tx2"/>
                </a:solidFill>
                <a:latin typeface="Helvetica Neue" charset="0"/>
              </a:defRPr>
            </a:lvl1pPr>
          </a:lstStyle>
          <a:p>
            <a:pPr>
              <a:defRPr/>
            </a:pPr>
            <a:r>
              <a:rPr lang="en-US"/>
              <a:t>1</a:t>
            </a:r>
          </a:p>
        </p:txBody>
      </p:sp>
    </p:spTree>
  </p:cSld>
  <p:clrMap bg1="lt1" tx1="dk1" bg2="lt2" tx2="dk2" accent1="accent1" accent2="accent2" accent3="accent3" accent4="accent4" accent5="accent5" accent6="accent6" hlink="hlink" folHlink="folHlink"/>
  <p:sldLayoutIdLst>
    <p:sldLayoutId id="2147483869" r:id="rId1"/>
    <p:sldLayoutId id="2147483880"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ctr" defTabSz="457200" rtl="0" eaLnBrk="0" fontAlgn="base" hangingPunct="0">
        <a:spcBef>
          <a:spcPct val="0"/>
        </a:spcBef>
        <a:spcAft>
          <a:spcPct val="0"/>
        </a:spcAft>
        <a:defRPr sz="3200" kern="1200">
          <a:solidFill>
            <a:schemeClr val="bg1"/>
          </a:solidFill>
          <a:latin typeface="Calibri"/>
          <a:ea typeface="Geneva" pitchFamily="-65" charset="-128"/>
          <a:cs typeface="Calibri"/>
        </a:defRPr>
      </a:lvl1pPr>
      <a:lvl2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2pPr>
      <a:lvl3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3pPr>
      <a:lvl4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4pPr>
      <a:lvl5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5pPr>
      <a:lvl6pPr marL="4572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6pPr>
      <a:lvl7pPr marL="9144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7pPr>
      <a:lvl8pPr marL="13716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8pPr>
      <a:lvl9pPr marL="18288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9pPr>
    </p:titleStyle>
    <p:bodyStyle>
      <a:lvl1pPr marL="342900" indent="-342900" algn="l" defTabSz="457200" rtl="0" eaLnBrk="0" fontAlgn="base" hangingPunct="0">
        <a:spcBef>
          <a:spcPct val="20000"/>
        </a:spcBef>
        <a:spcAft>
          <a:spcPct val="0"/>
        </a:spcAft>
        <a:buFont typeface="Arial" charset="0"/>
        <a:buChar char="•"/>
        <a:defRPr kern="1200">
          <a:solidFill>
            <a:schemeClr val="tx2"/>
          </a:solidFill>
          <a:latin typeface="Calibri"/>
          <a:ea typeface="Geneva" pitchFamily="-65" charset="-128"/>
          <a:cs typeface="Calibri"/>
        </a:defRPr>
      </a:lvl1pPr>
      <a:lvl2pPr marL="742950" indent="-285750" algn="l" defTabSz="457200" rtl="0" eaLnBrk="0" fontAlgn="base" hangingPunct="0">
        <a:spcBef>
          <a:spcPct val="20000"/>
        </a:spcBef>
        <a:spcAft>
          <a:spcPct val="0"/>
        </a:spcAft>
        <a:buFont typeface="Arial" charset="0"/>
        <a:buChar char="–"/>
        <a:defRPr kern="1200">
          <a:solidFill>
            <a:schemeClr val="tx2"/>
          </a:solidFill>
          <a:latin typeface="Calibri"/>
          <a:ea typeface="Geneva" pitchFamily="-65" charset="-128"/>
          <a:cs typeface="Calibri"/>
        </a:defRPr>
      </a:lvl2pPr>
      <a:lvl3pPr marL="1143000" indent="-228600" algn="l" defTabSz="457200" rtl="0" eaLnBrk="0" fontAlgn="base" hangingPunct="0">
        <a:spcBef>
          <a:spcPct val="20000"/>
        </a:spcBef>
        <a:spcAft>
          <a:spcPct val="0"/>
        </a:spcAft>
        <a:buFont typeface="Arial" charset="0"/>
        <a:buChar char="•"/>
        <a:defRPr kern="1200">
          <a:solidFill>
            <a:schemeClr val="tx2"/>
          </a:solidFill>
          <a:latin typeface="Calibri"/>
          <a:ea typeface="ヒラギノ角ゴ Pro W3" charset="-128"/>
          <a:cs typeface="Calibri"/>
        </a:defRPr>
      </a:lvl3pPr>
      <a:lvl4pPr marL="1600200" indent="-228600" algn="l" defTabSz="457200" rtl="0" eaLnBrk="0" fontAlgn="base" hangingPunct="0">
        <a:spcBef>
          <a:spcPct val="20000"/>
        </a:spcBef>
        <a:spcAft>
          <a:spcPct val="0"/>
        </a:spcAft>
        <a:buFont typeface="Arial" charset="0"/>
        <a:buChar char="–"/>
        <a:defRPr kern="1200">
          <a:solidFill>
            <a:schemeClr val="tx2"/>
          </a:solidFill>
          <a:latin typeface="Calibri"/>
          <a:ea typeface="ヒラギノ角ゴ Pro W3" charset="-128"/>
          <a:cs typeface="Calibri"/>
        </a:defRPr>
      </a:lvl4pPr>
      <a:lvl5pPr marL="2057400" indent="-228600" algn="l" defTabSz="457200" rtl="0" eaLnBrk="0" fontAlgn="base" hangingPunct="0">
        <a:spcBef>
          <a:spcPct val="20000"/>
        </a:spcBef>
        <a:spcAft>
          <a:spcPct val="0"/>
        </a:spcAft>
        <a:buFont typeface="Arial" charset="0"/>
        <a:buChar char="»"/>
        <a:defRPr kern="1200">
          <a:solidFill>
            <a:schemeClr val="tx2"/>
          </a:solidFill>
          <a:latin typeface="Calibri"/>
          <a:ea typeface="ヒラギノ角ゴ Pro W3"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medium.com/@divakar_239/stochastic-vs-batch-gradient-descent-8820568eada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ctrTitle" idx="4294967295"/>
          </p:nvPr>
        </p:nvSpPr>
        <p:spPr>
          <a:xfrm>
            <a:off x="2057400" y="1428750"/>
            <a:ext cx="4354900" cy="14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rgbClr val="4A86E8"/>
                </a:solidFill>
              </a:rPr>
              <a:t>Introduction to Deep Learning</a:t>
            </a:r>
            <a:endParaRPr sz="4400" dirty="0">
              <a:solidFill>
                <a:srgbClr val="4A86E8"/>
              </a:solidFill>
            </a:endParaRPr>
          </a:p>
        </p:txBody>
      </p:sp>
      <p:sp>
        <p:nvSpPr>
          <p:cNvPr id="185" name="Google Shape;185;p3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0</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3" name="Picture 2" descr="A diagram of a diagram of a machine learning&#10;&#10;AI-generated content may be incorrect.">
            <a:extLst>
              <a:ext uri="{FF2B5EF4-FFF2-40B4-BE49-F238E27FC236}">
                <a16:creationId xmlns:a16="http://schemas.microsoft.com/office/drawing/2014/main" id="{C217D4EC-094C-835F-4FEA-85F56B54CB3A}"/>
              </a:ext>
            </a:extLst>
          </p:cNvPr>
          <p:cNvPicPr>
            <a:picLocks noChangeAspect="1"/>
          </p:cNvPicPr>
          <p:nvPr/>
        </p:nvPicPr>
        <p:blipFill>
          <a:blip r:embed="rId3"/>
          <a:stretch>
            <a:fillRect/>
          </a:stretch>
        </p:blipFill>
        <p:spPr>
          <a:xfrm>
            <a:off x="377401" y="2295419"/>
            <a:ext cx="6292800" cy="2135191"/>
          </a:xfrm>
          <a:prstGeom prst="rect">
            <a:avLst/>
          </a:prstGeom>
        </p:spPr>
      </p:pic>
      <p:sp>
        <p:nvSpPr>
          <p:cNvPr id="263" name="Google Shape;263;p46"/>
          <p:cNvSpPr txBox="1">
            <a:spLocks noGrp="1"/>
          </p:cNvSpPr>
          <p:nvPr>
            <p:ph type="title"/>
          </p:nvPr>
        </p:nvSpPr>
        <p:spPr>
          <a:xfrm>
            <a:off x="311700" y="24452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Convolutional Neural Networks (CNN)</a:t>
            </a:r>
            <a:endParaRPr>
              <a:solidFill>
                <a:srgbClr val="4A86E8"/>
              </a:solidFill>
            </a:endParaRPr>
          </a:p>
        </p:txBody>
      </p:sp>
      <p:sp>
        <p:nvSpPr>
          <p:cNvPr id="264" name="Google Shape;264;p46"/>
          <p:cNvSpPr txBox="1">
            <a:spLocks noGrp="1"/>
          </p:cNvSpPr>
          <p:nvPr>
            <p:ph type="body" idx="4294967295"/>
          </p:nvPr>
        </p:nvSpPr>
        <p:spPr>
          <a:xfrm>
            <a:off x="488650" y="852325"/>
            <a:ext cx="6292800" cy="16023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dirty="0">
                <a:solidFill>
                  <a:schemeClr val="tx1">
                    <a:lumMod val="95000"/>
                    <a:lumOff val="5000"/>
                  </a:schemeClr>
                </a:solidFill>
              </a:rPr>
              <a:t>Multiple convolutional layers, designed for spatial data</a:t>
            </a:r>
            <a:endParaRPr dirty="0">
              <a:solidFill>
                <a:schemeClr val="tx1">
                  <a:lumMod val="95000"/>
                  <a:lumOff val="5000"/>
                </a:schemeClr>
              </a:solidFill>
            </a:endParaRPr>
          </a:p>
          <a:p>
            <a:pPr marL="457200" lvl="0" indent="-330200" algn="l" rtl="0">
              <a:spcBef>
                <a:spcPts val="1000"/>
              </a:spcBef>
              <a:spcAft>
                <a:spcPts val="0"/>
              </a:spcAft>
              <a:buSzPts val="1600"/>
              <a:buChar char="●"/>
            </a:pPr>
            <a:r>
              <a:rPr lang="en" dirty="0">
                <a:solidFill>
                  <a:schemeClr val="tx1">
                    <a:lumMod val="95000"/>
                    <a:lumOff val="5000"/>
                  </a:schemeClr>
                </a:solidFill>
              </a:rPr>
              <a:t>Pooling layers</a:t>
            </a:r>
            <a:endParaRPr dirty="0">
              <a:solidFill>
                <a:schemeClr val="tx1">
                  <a:lumMod val="95000"/>
                  <a:lumOff val="5000"/>
                </a:schemeClr>
              </a:solidFill>
            </a:endParaRPr>
          </a:p>
          <a:p>
            <a:pPr marL="457200" lvl="0" indent="-330200" algn="l" rtl="0">
              <a:spcBef>
                <a:spcPts val="1000"/>
              </a:spcBef>
              <a:spcAft>
                <a:spcPts val="1000"/>
              </a:spcAft>
              <a:buSzPts val="1600"/>
              <a:buChar char="●"/>
            </a:pPr>
            <a:r>
              <a:rPr lang="en" dirty="0">
                <a:solidFill>
                  <a:schemeClr val="tx1">
                    <a:lumMod val="95000"/>
                    <a:lumOff val="5000"/>
                  </a:schemeClr>
                </a:solidFill>
              </a:rPr>
              <a:t>Fully connected MLPs.</a:t>
            </a:r>
            <a:endParaRPr dirty="0">
              <a:solidFill>
                <a:schemeClr val="tx1">
                  <a:lumMod val="95000"/>
                  <a:lumOff val="5000"/>
                </a:schemeClr>
              </a:solidFill>
            </a:endParaRPr>
          </a:p>
        </p:txBody>
      </p:sp>
      <p:sp>
        <p:nvSpPr>
          <p:cNvPr id="265" name="Google Shape;265;p4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a:solidFill>
                <a:schemeClr val="lt1"/>
              </a:solidFill>
            </a:endParaRPr>
          </a:p>
        </p:txBody>
      </p:sp>
      <p:sp>
        <p:nvSpPr>
          <p:cNvPr id="266" name="Google Shape;266;p46"/>
          <p:cNvSpPr txBox="1"/>
          <p:nvPr/>
        </p:nvSpPr>
        <p:spPr>
          <a:xfrm>
            <a:off x="5963250" y="4211169"/>
            <a:ext cx="201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dirty="0">
                <a:latin typeface="Roboto"/>
                <a:ea typeface="Roboto"/>
                <a:cs typeface="Roboto"/>
                <a:sym typeface="Roboto"/>
              </a:rPr>
              <a:t>source: </a:t>
            </a:r>
            <a:r>
              <a:rPr lang="en" sz="900" i="1" dirty="0" err="1">
                <a:latin typeface="Roboto"/>
                <a:ea typeface="Roboto"/>
                <a:cs typeface="Roboto"/>
                <a:sym typeface="Roboto"/>
              </a:rPr>
              <a:t>medium.com</a:t>
            </a:r>
            <a:endParaRPr sz="900" i="1" dirty="0">
              <a:latin typeface="Roboto"/>
              <a:ea typeface="Roboto"/>
              <a:cs typeface="Roboto"/>
              <a:sym typeface="Roboto"/>
            </a:endParaRPr>
          </a:p>
        </p:txBody>
      </p:sp>
      <p:pic>
        <p:nvPicPr>
          <p:cNvPr id="267" name="Google Shape;267;p46"/>
          <p:cNvPicPr preferRelativeResize="0"/>
          <p:nvPr/>
        </p:nvPicPr>
        <p:blipFill>
          <a:blip r:embed="rId4">
            <a:alphaModFix/>
          </a:blip>
          <a:stretch>
            <a:fillRect/>
          </a:stretch>
        </p:blipFill>
        <p:spPr>
          <a:xfrm>
            <a:off x="6973200" y="836950"/>
            <a:ext cx="1973075" cy="1903100"/>
          </a:xfrm>
          <a:prstGeom prst="rect">
            <a:avLst/>
          </a:prstGeom>
          <a:noFill/>
          <a:ln>
            <a:noFill/>
          </a:ln>
        </p:spPr>
      </p:pic>
      <p:sp>
        <p:nvSpPr>
          <p:cNvPr id="268" name="Google Shape;268;p46"/>
          <p:cNvSpPr txBox="1"/>
          <p:nvPr/>
        </p:nvSpPr>
        <p:spPr>
          <a:xfrm>
            <a:off x="7170900" y="2619763"/>
            <a:ext cx="19731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t>source: </a:t>
            </a:r>
            <a:r>
              <a:rPr lang="en" sz="1000" i="1" dirty="0" err="1"/>
              <a:t>analyticsindiamag.com</a:t>
            </a:r>
            <a:endParaRPr sz="1000"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47"/>
          <p:cNvSpPr txBox="1">
            <a:spLocks noGrp="1"/>
          </p:cNvSpPr>
          <p:nvPr>
            <p:ph type="title"/>
          </p:nvPr>
        </p:nvSpPr>
        <p:spPr>
          <a:xfrm>
            <a:off x="311700" y="757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Recurrent Neural Networks (RNN)</a:t>
            </a:r>
            <a:endParaRPr>
              <a:solidFill>
                <a:srgbClr val="4A86E8"/>
              </a:solidFill>
            </a:endParaRPr>
          </a:p>
        </p:txBody>
      </p:sp>
      <p:sp>
        <p:nvSpPr>
          <p:cNvPr id="276" name="Google Shape;276;p4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a:solidFill>
                <a:schemeClr val="lt1"/>
              </a:solidFill>
            </a:endParaRPr>
          </a:p>
        </p:txBody>
      </p:sp>
      <p:sp>
        <p:nvSpPr>
          <p:cNvPr id="277" name="Google Shape;277;p47"/>
          <p:cNvSpPr txBox="1"/>
          <p:nvPr/>
        </p:nvSpPr>
        <p:spPr>
          <a:xfrm>
            <a:off x="2509306" y="4171102"/>
            <a:ext cx="2019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Tch, 2017</a:t>
            </a:r>
            <a:endParaRPr sz="1000" i="1" dirty="0">
              <a:latin typeface="Arial" panose="020B0604020202020204" pitchFamily="34" charset="0"/>
              <a:ea typeface="Roboto"/>
              <a:cs typeface="Arial" panose="020B0604020202020204" pitchFamily="34" charset="0"/>
              <a:sym typeface="Roboto"/>
            </a:endParaRPr>
          </a:p>
        </p:txBody>
      </p:sp>
      <p:pic>
        <p:nvPicPr>
          <p:cNvPr id="279" name="Google Shape;279;p47"/>
          <p:cNvPicPr preferRelativeResize="0"/>
          <p:nvPr/>
        </p:nvPicPr>
        <p:blipFill>
          <a:blip r:embed="rId3">
            <a:alphaModFix/>
          </a:blip>
          <a:stretch>
            <a:fillRect/>
          </a:stretch>
        </p:blipFill>
        <p:spPr>
          <a:xfrm>
            <a:off x="5785367" y="1650776"/>
            <a:ext cx="2210600" cy="2210600"/>
          </a:xfrm>
          <a:prstGeom prst="rect">
            <a:avLst/>
          </a:prstGeom>
          <a:noFill/>
          <a:ln>
            <a:noFill/>
          </a:ln>
        </p:spPr>
      </p:pic>
      <p:sp>
        <p:nvSpPr>
          <p:cNvPr id="280" name="Google Shape;280;p47"/>
          <p:cNvSpPr txBox="1"/>
          <p:nvPr/>
        </p:nvSpPr>
        <p:spPr>
          <a:xfrm>
            <a:off x="5638800" y="4171102"/>
            <a:ext cx="50817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towardsdatascience.com</a:t>
            </a:r>
            <a:endParaRPr sz="1000" i="1" dirty="0">
              <a:latin typeface="Arial" panose="020B0604020202020204" pitchFamily="34" charset="0"/>
              <a:ea typeface="Roboto"/>
              <a:cs typeface="Arial" panose="020B0604020202020204" pitchFamily="34" charset="0"/>
              <a:sym typeface="Roboto"/>
            </a:endParaRPr>
          </a:p>
        </p:txBody>
      </p:sp>
      <p:pic>
        <p:nvPicPr>
          <p:cNvPr id="3" name="Picture 2" descr="A diagram of a network&#10;&#10;AI-generated content may be incorrect.">
            <a:extLst>
              <a:ext uri="{FF2B5EF4-FFF2-40B4-BE49-F238E27FC236}">
                <a16:creationId xmlns:a16="http://schemas.microsoft.com/office/drawing/2014/main" id="{82DCA65B-E6F8-8322-8734-C47F3CE957E1}"/>
              </a:ext>
            </a:extLst>
          </p:cNvPr>
          <p:cNvPicPr>
            <a:picLocks noChangeAspect="1"/>
          </p:cNvPicPr>
          <p:nvPr/>
        </p:nvPicPr>
        <p:blipFill>
          <a:blip r:embed="rId4"/>
          <a:srcRect t="18182"/>
          <a:stretch/>
        </p:blipFill>
        <p:spPr>
          <a:xfrm>
            <a:off x="680506" y="1541420"/>
            <a:ext cx="4953262" cy="2629681"/>
          </a:xfrm>
          <a:prstGeom prst="rect">
            <a:avLst/>
          </a:prstGeom>
        </p:spPr>
      </p:pic>
      <p:pic>
        <p:nvPicPr>
          <p:cNvPr id="5" name="Graphic 4" descr="Magnifying glass with solid fill">
            <a:extLst>
              <a:ext uri="{FF2B5EF4-FFF2-40B4-BE49-F238E27FC236}">
                <a16:creationId xmlns:a16="http://schemas.microsoft.com/office/drawing/2014/main" id="{B484A053-37CB-24AE-EFEE-B6EBF117B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738422">
            <a:off x="3108424" y="1152768"/>
            <a:ext cx="914400" cy="914400"/>
          </a:xfrm>
          <a:prstGeom prst="rect">
            <a:avLst/>
          </a:prstGeom>
        </p:spPr>
      </p:pic>
      <p:sp>
        <p:nvSpPr>
          <p:cNvPr id="7" name="TextBox 6">
            <a:extLst>
              <a:ext uri="{FF2B5EF4-FFF2-40B4-BE49-F238E27FC236}">
                <a16:creationId xmlns:a16="http://schemas.microsoft.com/office/drawing/2014/main" id="{C460F82B-22C6-1975-AB42-DFECB6A932C5}"/>
              </a:ext>
            </a:extLst>
          </p:cNvPr>
          <p:cNvSpPr txBox="1"/>
          <p:nvPr/>
        </p:nvSpPr>
        <p:spPr>
          <a:xfrm>
            <a:off x="1066800" y="712098"/>
            <a:ext cx="7543800" cy="369332"/>
          </a:xfrm>
          <a:prstGeom prst="rect">
            <a:avLst/>
          </a:prstGeom>
          <a:noFill/>
        </p:spPr>
        <p:txBody>
          <a:bodyPr wrap="square">
            <a:spAutoFit/>
          </a:bodyPr>
          <a:lstStyle/>
          <a:p>
            <a:r>
              <a:rPr lang="en-US" sz="1800" dirty="0"/>
              <a:t>Well-suited for sequential data like sequences, time series or text</a:t>
            </a:r>
            <a:endParaRPr lang="en-US" dirty="0"/>
          </a:p>
        </p:txBody>
      </p:sp>
      <p:sp>
        <p:nvSpPr>
          <p:cNvPr id="9" name="TextBox 8">
            <a:extLst>
              <a:ext uri="{FF2B5EF4-FFF2-40B4-BE49-F238E27FC236}">
                <a16:creationId xmlns:a16="http://schemas.microsoft.com/office/drawing/2014/main" id="{F113DE0C-AE98-ED68-010D-894426778C6C}"/>
              </a:ext>
            </a:extLst>
          </p:cNvPr>
          <p:cNvSpPr txBox="1"/>
          <p:nvPr/>
        </p:nvSpPr>
        <p:spPr>
          <a:xfrm>
            <a:off x="4870908" y="1341322"/>
            <a:ext cx="5095186" cy="369332"/>
          </a:xfrm>
          <a:prstGeom prst="rect">
            <a:avLst/>
          </a:prstGeom>
          <a:noFill/>
        </p:spPr>
        <p:txBody>
          <a:bodyPr wrap="square">
            <a:spAutoFit/>
          </a:bodyPr>
          <a:lstStyle/>
          <a:p>
            <a:r>
              <a:rPr lang="en-US" dirty="0"/>
              <a:t>L</a:t>
            </a:r>
            <a:r>
              <a:rPr lang="en-US" sz="1800" dirty="0"/>
              <a:t>ooped architecture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48"/>
          <p:cNvSpPr txBox="1">
            <a:spLocks noGrp="1"/>
          </p:cNvSpPr>
          <p:nvPr>
            <p:ph type="title"/>
          </p:nvPr>
        </p:nvSpPr>
        <p:spPr>
          <a:xfrm>
            <a:off x="311700" y="1169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Long Short-Term Memory Networks (LSTMs)</a:t>
            </a:r>
            <a:endParaRPr>
              <a:solidFill>
                <a:srgbClr val="4A86E8"/>
              </a:solidFill>
            </a:endParaRPr>
          </a:p>
        </p:txBody>
      </p:sp>
      <p:sp>
        <p:nvSpPr>
          <p:cNvPr id="288" name="Google Shape;288;p4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a:solidFill>
                <a:schemeClr val="lt1"/>
              </a:solidFill>
            </a:endParaRPr>
          </a:p>
        </p:txBody>
      </p:sp>
      <p:pic>
        <p:nvPicPr>
          <p:cNvPr id="291" name="Google Shape;291;p48"/>
          <p:cNvPicPr preferRelativeResize="0"/>
          <p:nvPr/>
        </p:nvPicPr>
        <p:blipFill>
          <a:blip r:embed="rId3">
            <a:alphaModFix/>
          </a:blip>
          <a:stretch>
            <a:fillRect/>
          </a:stretch>
        </p:blipFill>
        <p:spPr>
          <a:xfrm>
            <a:off x="5241066" y="2303687"/>
            <a:ext cx="3509350" cy="2030300"/>
          </a:xfrm>
          <a:prstGeom prst="rect">
            <a:avLst/>
          </a:prstGeom>
          <a:noFill/>
          <a:ln>
            <a:noFill/>
          </a:ln>
        </p:spPr>
      </p:pic>
      <p:sp>
        <p:nvSpPr>
          <p:cNvPr id="3" name="Google Shape;268;p46">
            <a:extLst>
              <a:ext uri="{FF2B5EF4-FFF2-40B4-BE49-F238E27FC236}">
                <a16:creationId xmlns:a16="http://schemas.microsoft.com/office/drawing/2014/main" id="{C833EE65-5B13-45B5-8F3E-D9C95C691A1A}"/>
              </a:ext>
            </a:extLst>
          </p:cNvPr>
          <p:cNvSpPr txBox="1"/>
          <p:nvPr/>
        </p:nvSpPr>
        <p:spPr>
          <a:xfrm>
            <a:off x="7039828" y="4232312"/>
            <a:ext cx="19731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dirty="0"/>
              <a:t>s</a:t>
            </a:r>
            <a:r>
              <a:rPr lang="en" sz="1000" i="1" dirty="0" err="1"/>
              <a:t>ource</a:t>
            </a:r>
            <a:r>
              <a:rPr lang="en" sz="1000" i="1" dirty="0"/>
              <a:t>: </a:t>
            </a:r>
            <a:r>
              <a:rPr lang="en" sz="1000" i="1" dirty="0" err="1"/>
              <a:t>Maladkar</a:t>
            </a:r>
            <a:r>
              <a:rPr lang="en" sz="1000" i="1" dirty="0"/>
              <a:t>, 2018</a:t>
            </a:r>
            <a:endParaRPr sz="1000" i="1" dirty="0"/>
          </a:p>
        </p:txBody>
      </p:sp>
      <p:pic>
        <p:nvPicPr>
          <p:cNvPr id="5" name="Picture 4" descr="A diagram of a short term memory&#10;&#10;AI-generated content may be incorrect.">
            <a:extLst>
              <a:ext uri="{FF2B5EF4-FFF2-40B4-BE49-F238E27FC236}">
                <a16:creationId xmlns:a16="http://schemas.microsoft.com/office/drawing/2014/main" id="{7813A15D-5496-9AB0-0373-24C57C3EB9EC}"/>
              </a:ext>
            </a:extLst>
          </p:cNvPr>
          <p:cNvPicPr>
            <a:picLocks noChangeAspect="1"/>
          </p:cNvPicPr>
          <p:nvPr/>
        </p:nvPicPr>
        <p:blipFill>
          <a:blip r:embed="rId4"/>
          <a:srcRect l="1125" t="16364" r="-1125" b="-1529"/>
          <a:stretch/>
        </p:blipFill>
        <p:spPr>
          <a:xfrm>
            <a:off x="204256" y="1547262"/>
            <a:ext cx="4610100" cy="2357856"/>
          </a:xfrm>
          <a:prstGeom prst="rect">
            <a:avLst/>
          </a:prstGeom>
        </p:spPr>
      </p:pic>
      <p:sp>
        <p:nvSpPr>
          <p:cNvPr id="6" name="Google Shape;277;p47">
            <a:extLst>
              <a:ext uri="{FF2B5EF4-FFF2-40B4-BE49-F238E27FC236}">
                <a16:creationId xmlns:a16="http://schemas.microsoft.com/office/drawing/2014/main" id="{E2C3E845-07C1-B8A5-E2DE-55183A1C915B}"/>
              </a:ext>
            </a:extLst>
          </p:cNvPr>
          <p:cNvSpPr txBox="1"/>
          <p:nvPr/>
        </p:nvSpPr>
        <p:spPr>
          <a:xfrm>
            <a:off x="2509306" y="4171102"/>
            <a:ext cx="2019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Tch, 2017</a:t>
            </a:r>
            <a:endParaRPr sz="1000" i="1" dirty="0">
              <a:latin typeface="Arial" panose="020B0604020202020204" pitchFamily="34" charset="0"/>
              <a:ea typeface="Roboto"/>
              <a:cs typeface="Arial" panose="020B0604020202020204" pitchFamily="34" charset="0"/>
              <a:sym typeface="Roboto"/>
            </a:endParaRPr>
          </a:p>
        </p:txBody>
      </p:sp>
      <p:pic>
        <p:nvPicPr>
          <p:cNvPr id="7" name="Graphic 6" descr="Magnifying glass with solid fill">
            <a:extLst>
              <a:ext uri="{FF2B5EF4-FFF2-40B4-BE49-F238E27FC236}">
                <a16:creationId xmlns:a16="http://schemas.microsoft.com/office/drawing/2014/main" id="{A25CA226-B1F6-7546-456B-03D0DF77FE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738422">
            <a:off x="2199318" y="1189493"/>
            <a:ext cx="914400" cy="914400"/>
          </a:xfrm>
          <a:prstGeom prst="rect">
            <a:avLst/>
          </a:prstGeom>
        </p:spPr>
      </p:pic>
      <p:sp>
        <p:nvSpPr>
          <p:cNvPr id="8" name="TextBox 7">
            <a:extLst>
              <a:ext uri="{FF2B5EF4-FFF2-40B4-BE49-F238E27FC236}">
                <a16:creationId xmlns:a16="http://schemas.microsoft.com/office/drawing/2014/main" id="{3A82FC57-31A9-BCFF-C191-E151582D678C}"/>
              </a:ext>
            </a:extLst>
          </p:cNvPr>
          <p:cNvSpPr txBox="1"/>
          <p:nvPr/>
        </p:nvSpPr>
        <p:spPr>
          <a:xfrm>
            <a:off x="5334000" y="1277361"/>
            <a:ext cx="5095186" cy="369332"/>
          </a:xfrm>
          <a:prstGeom prst="rect">
            <a:avLst/>
          </a:prstGeom>
          <a:noFill/>
        </p:spPr>
        <p:txBody>
          <a:bodyPr wrap="square">
            <a:spAutoFit/>
          </a:bodyPr>
          <a:lstStyle/>
          <a:p>
            <a:r>
              <a:rPr lang="en-US" dirty="0"/>
              <a:t>Improved RNN with memory </a:t>
            </a:r>
            <a:r>
              <a:rPr lang="en-US" sz="1800" dirty="0"/>
              <a:t>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9"/>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Encoder-Decoder Architecture</a:t>
            </a:r>
            <a:endParaRPr>
              <a:solidFill>
                <a:srgbClr val="4A86E8"/>
              </a:solidFill>
            </a:endParaRPr>
          </a:p>
        </p:txBody>
      </p:sp>
      <p:sp>
        <p:nvSpPr>
          <p:cNvPr id="300" name="Google Shape;300;p4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a:solidFill>
                <a:schemeClr val="lt1"/>
              </a:solidFill>
            </a:endParaRPr>
          </a:p>
        </p:txBody>
      </p:sp>
      <p:pic>
        <p:nvPicPr>
          <p:cNvPr id="302" name="Google Shape;302;p49"/>
          <p:cNvPicPr preferRelativeResize="0"/>
          <p:nvPr/>
        </p:nvPicPr>
        <p:blipFill>
          <a:blip r:embed="rId3">
            <a:alphaModFix/>
          </a:blip>
          <a:stretch>
            <a:fillRect/>
          </a:stretch>
        </p:blipFill>
        <p:spPr>
          <a:xfrm>
            <a:off x="1143000" y="1062926"/>
            <a:ext cx="3910837" cy="338524"/>
          </a:xfrm>
          <a:prstGeom prst="rect">
            <a:avLst/>
          </a:prstGeom>
          <a:noFill/>
          <a:ln>
            <a:noFill/>
          </a:ln>
        </p:spPr>
      </p:pic>
      <p:sp>
        <p:nvSpPr>
          <p:cNvPr id="2" name="Google Shape;255;p45">
            <a:extLst>
              <a:ext uri="{FF2B5EF4-FFF2-40B4-BE49-F238E27FC236}">
                <a16:creationId xmlns:a16="http://schemas.microsoft.com/office/drawing/2014/main" id="{EC2FD9CD-E799-C38A-21FD-55E24C6D2FB1}"/>
              </a:ext>
            </a:extLst>
          </p:cNvPr>
          <p:cNvSpPr txBox="1"/>
          <p:nvPr/>
        </p:nvSpPr>
        <p:spPr>
          <a:xfrm>
            <a:off x="6248400" y="4180588"/>
            <a:ext cx="2019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d2l.ai</a:t>
            </a:r>
            <a:endParaRPr sz="1000" i="1" dirty="0">
              <a:latin typeface="Arial" panose="020B0604020202020204" pitchFamily="34" charset="0"/>
              <a:ea typeface="Roboto"/>
              <a:cs typeface="Arial" panose="020B0604020202020204" pitchFamily="34" charset="0"/>
              <a:sym typeface="Roboto"/>
            </a:endParaRPr>
          </a:p>
        </p:txBody>
      </p:sp>
      <p:pic>
        <p:nvPicPr>
          <p:cNvPr id="3" name="Google Shape;307;p50">
            <a:extLst>
              <a:ext uri="{FF2B5EF4-FFF2-40B4-BE49-F238E27FC236}">
                <a16:creationId xmlns:a16="http://schemas.microsoft.com/office/drawing/2014/main" id="{14865F5A-ADB6-65A1-D1C9-00D5DB204E56}"/>
              </a:ext>
            </a:extLst>
          </p:cNvPr>
          <p:cNvPicPr preferRelativeResize="0"/>
          <p:nvPr/>
        </p:nvPicPr>
        <p:blipFill>
          <a:blip r:embed="rId4">
            <a:alphaModFix/>
          </a:blip>
          <a:stretch>
            <a:fillRect/>
          </a:stretch>
        </p:blipFill>
        <p:spPr>
          <a:xfrm>
            <a:off x="4074736" y="624388"/>
            <a:ext cx="3124200" cy="3835500"/>
          </a:xfrm>
          <a:prstGeom prst="rect">
            <a:avLst/>
          </a:prstGeom>
          <a:noFill/>
          <a:ln>
            <a:noFill/>
          </a:ln>
        </p:spPr>
      </p:pic>
      <p:pic>
        <p:nvPicPr>
          <p:cNvPr id="4" name="Graphic 3" descr="Magnifying glass with solid fill">
            <a:extLst>
              <a:ext uri="{FF2B5EF4-FFF2-40B4-BE49-F238E27FC236}">
                <a16:creationId xmlns:a16="http://schemas.microsoft.com/office/drawing/2014/main" id="{8675D0A7-3E1D-F35A-39A5-E1FFD392F1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6000" y="1200150"/>
            <a:ext cx="622047" cy="6220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244338F8-39CE-2946-E9C7-27A03C28353C}"/>
            </a:ext>
          </a:extLst>
        </p:cNvPr>
        <p:cNvGrpSpPr/>
        <p:nvPr/>
      </p:nvGrpSpPr>
      <p:grpSpPr>
        <a:xfrm>
          <a:off x="0" y="0"/>
          <a:ext cx="0" cy="0"/>
          <a:chOff x="0" y="0"/>
          <a:chExt cx="0" cy="0"/>
        </a:xfrm>
      </p:grpSpPr>
      <p:sp>
        <p:nvSpPr>
          <p:cNvPr id="232" name="Google Shape;232;p43">
            <a:extLst>
              <a:ext uri="{FF2B5EF4-FFF2-40B4-BE49-F238E27FC236}">
                <a16:creationId xmlns:a16="http://schemas.microsoft.com/office/drawing/2014/main" id="{A1A09DFC-9C0F-276F-50B9-16B6E9272E69}"/>
              </a:ext>
            </a:extLst>
          </p:cNvPr>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a:solidFill>
                <a:schemeClr val="lt1"/>
              </a:solidFill>
            </a:endParaRPr>
          </a:p>
        </p:txBody>
      </p:sp>
      <p:sp>
        <p:nvSpPr>
          <p:cNvPr id="24" name="Freeform 70">
            <a:extLst>
              <a:ext uri="{FF2B5EF4-FFF2-40B4-BE49-F238E27FC236}">
                <a16:creationId xmlns:a16="http://schemas.microsoft.com/office/drawing/2014/main" id="{49302D6D-196C-0CAD-7B87-C9F1E59C085C}"/>
              </a:ext>
            </a:extLst>
          </p:cNvPr>
          <p:cNvSpPr/>
          <p:nvPr/>
        </p:nvSpPr>
        <p:spPr>
          <a:xfrm>
            <a:off x="44935" y="-2991"/>
            <a:ext cx="2084856" cy="1463822"/>
          </a:xfrm>
          <a:custGeom>
            <a:avLst/>
            <a:gdLst/>
            <a:ahLst/>
            <a:cxnLst/>
            <a:rect l="l" t="t" r="r" b="b"/>
            <a:pathLst>
              <a:path w="2481838" h="1906455">
                <a:moveTo>
                  <a:pt x="0" y="0"/>
                </a:moveTo>
                <a:lnTo>
                  <a:pt x="2481838" y="0"/>
                </a:lnTo>
                <a:lnTo>
                  <a:pt x="2481838" y="1906455"/>
                </a:lnTo>
                <a:lnTo>
                  <a:pt x="0" y="1906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71">
            <a:extLst>
              <a:ext uri="{FF2B5EF4-FFF2-40B4-BE49-F238E27FC236}">
                <a16:creationId xmlns:a16="http://schemas.microsoft.com/office/drawing/2014/main" id="{B64DA383-222C-34BB-C249-1FB0EA59F45C}"/>
              </a:ext>
            </a:extLst>
          </p:cNvPr>
          <p:cNvSpPr txBox="1"/>
          <p:nvPr/>
        </p:nvSpPr>
        <p:spPr>
          <a:xfrm>
            <a:off x="409575" y="294361"/>
            <a:ext cx="1756615" cy="721864"/>
          </a:xfrm>
          <a:prstGeom prst="rect">
            <a:avLst/>
          </a:prstGeom>
        </p:spPr>
        <p:txBody>
          <a:bodyPr lIns="0" tIns="0" rIns="0" bIns="0" rtlCol="0" anchor="t">
            <a:spAutoFit/>
          </a:bodyPr>
          <a:lstStyle/>
          <a:p>
            <a:pPr algn="ctr">
              <a:lnSpc>
                <a:spcPts val="2939"/>
              </a:lnSpc>
            </a:pPr>
            <a:r>
              <a:rPr lang="en-US" sz="2099" b="1" spc="134" dirty="0">
                <a:solidFill>
                  <a:srgbClr val="000000"/>
                </a:solidFill>
                <a:latin typeface="Inter Bold"/>
                <a:ea typeface="Inter Bold"/>
                <a:cs typeface="Inter Bold"/>
                <a:sym typeface="Inter Bold"/>
              </a:rPr>
              <a:t>Neural network (NN)</a:t>
            </a:r>
          </a:p>
        </p:txBody>
      </p:sp>
      <p:grpSp>
        <p:nvGrpSpPr>
          <p:cNvPr id="55" name="Group 133">
            <a:extLst>
              <a:ext uri="{FF2B5EF4-FFF2-40B4-BE49-F238E27FC236}">
                <a16:creationId xmlns:a16="http://schemas.microsoft.com/office/drawing/2014/main" id="{44E5076B-BBAE-39FD-6541-2B0D93DEFCC2}"/>
              </a:ext>
            </a:extLst>
          </p:cNvPr>
          <p:cNvGrpSpPr/>
          <p:nvPr/>
        </p:nvGrpSpPr>
        <p:grpSpPr>
          <a:xfrm>
            <a:off x="1100972" y="1785889"/>
            <a:ext cx="2329950" cy="885668"/>
            <a:chOff x="0" y="0"/>
            <a:chExt cx="3504644" cy="1455780"/>
          </a:xfrm>
        </p:grpSpPr>
        <p:grpSp>
          <p:nvGrpSpPr>
            <p:cNvPr id="286" name="Group 134">
              <a:extLst>
                <a:ext uri="{FF2B5EF4-FFF2-40B4-BE49-F238E27FC236}">
                  <a16:creationId xmlns:a16="http://schemas.microsoft.com/office/drawing/2014/main" id="{57059B67-BAB3-6209-CF8E-0BDDC24CAA03}"/>
                </a:ext>
              </a:extLst>
            </p:cNvPr>
            <p:cNvGrpSpPr/>
            <p:nvPr/>
          </p:nvGrpSpPr>
          <p:grpSpPr>
            <a:xfrm>
              <a:off x="0" y="0"/>
              <a:ext cx="1455780" cy="1455780"/>
              <a:chOff x="0" y="0"/>
              <a:chExt cx="6350000" cy="6350000"/>
            </a:xfrm>
          </p:grpSpPr>
          <p:sp>
            <p:nvSpPr>
              <p:cNvPr id="291" name="Freeform 135">
                <a:extLst>
                  <a:ext uri="{FF2B5EF4-FFF2-40B4-BE49-F238E27FC236}">
                    <a16:creationId xmlns:a16="http://schemas.microsoft.com/office/drawing/2014/main" id="{C0F42DBE-A811-21C8-C063-515CDB0AC3F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287" name="Group 136">
              <a:extLst>
                <a:ext uri="{FF2B5EF4-FFF2-40B4-BE49-F238E27FC236}">
                  <a16:creationId xmlns:a16="http://schemas.microsoft.com/office/drawing/2014/main" id="{8398CF61-DBD4-F662-30E8-9AB4D774B932}"/>
                </a:ext>
              </a:extLst>
            </p:cNvPr>
            <p:cNvGrpSpPr/>
            <p:nvPr/>
          </p:nvGrpSpPr>
          <p:grpSpPr>
            <a:xfrm>
              <a:off x="2048864" y="0"/>
              <a:ext cx="1455780" cy="1455780"/>
              <a:chOff x="0" y="0"/>
              <a:chExt cx="6350000" cy="6350000"/>
            </a:xfrm>
          </p:grpSpPr>
          <p:sp>
            <p:nvSpPr>
              <p:cNvPr id="290" name="Freeform 137">
                <a:extLst>
                  <a:ext uri="{FF2B5EF4-FFF2-40B4-BE49-F238E27FC236}">
                    <a16:creationId xmlns:a16="http://schemas.microsoft.com/office/drawing/2014/main" id="{C7A79BFB-3A6A-D340-9212-B9E478F566B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288" name="Group 138">
              <a:extLst>
                <a:ext uri="{FF2B5EF4-FFF2-40B4-BE49-F238E27FC236}">
                  <a16:creationId xmlns:a16="http://schemas.microsoft.com/office/drawing/2014/main" id="{DF0E4591-E5B3-D5DE-1E8F-6E609EE90283}"/>
                </a:ext>
              </a:extLst>
            </p:cNvPr>
            <p:cNvGrpSpPr/>
            <p:nvPr/>
          </p:nvGrpSpPr>
          <p:grpSpPr>
            <a:xfrm>
              <a:off x="727890" y="0"/>
              <a:ext cx="2048864" cy="1455780"/>
              <a:chOff x="0" y="0"/>
              <a:chExt cx="855131" cy="607596"/>
            </a:xfrm>
          </p:grpSpPr>
          <p:sp>
            <p:nvSpPr>
              <p:cNvPr id="289" name="Freeform 139">
                <a:extLst>
                  <a:ext uri="{FF2B5EF4-FFF2-40B4-BE49-F238E27FC236}">
                    <a16:creationId xmlns:a16="http://schemas.microsoft.com/office/drawing/2014/main" id="{5D6AF46E-78C0-E52B-1D60-6403702A7D25}"/>
                  </a:ext>
                </a:extLst>
              </p:cNvPr>
              <p:cNvSpPr/>
              <p:nvPr/>
            </p:nvSpPr>
            <p:spPr>
              <a:xfrm>
                <a:off x="0" y="0"/>
                <a:ext cx="855131" cy="607596"/>
              </a:xfrm>
              <a:custGeom>
                <a:avLst/>
                <a:gdLst/>
                <a:ahLst/>
                <a:cxnLst/>
                <a:rect l="l" t="t" r="r" b="b"/>
                <a:pathLst>
                  <a:path w="855131" h="607596">
                    <a:moveTo>
                      <a:pt x="0" y="0"/>
                    </a:moveTo>
                    <a:lnTo>
                      <a:pt x="855131" y="0"/>
                    </a:lnTo>
                    <a:lnTo>
                      <a:pt x="855131" y="607596"/>
                    </a:lnTo>
                    <a:lnTo>
                      <a:pt x="0" y="607596"/>
                    </a:lnTo>
                    <a:close/>
                  </a:path>
                </a:pathLst>
              </a:custGeom>
              <a:solidFill>
                <a:srgbClr val="CB6CE6"/>
              </a:solidFill>
            </p:spPr>
            <p:txBody>
              <a:bodyPr/>
              <a:lstStyle/>
              <a:p>
                <a:endParaRPr lang="en-US"/>
              </a:p>
            </p:txBody>
          </p:sp>
        </p:grpSp>
      </p:grpSp>
      <p:sp>
        <p:nvSpPr>
          <p:cNvPr id="57" name="TextBox 141">
            <a:extLst>
              <a:ext uri="{FF2B5EF4-FFF2-40B4-BE49-F238E27FC236}">
                <a16:creationId xmlns:a16="http://schemas.microsoft.com/office/drawing/2014/main" id="{1732E1FF-D1DF-8989-1590-45C909712E37}"/>
              </a:ext>
            </a:extLst>
          </p:cNvPr>
          <p:cNvSpPr txBox="1"/>
          <p:nvPr/>
        </p:nvSpPr>
        <p:spPr>
          <a:xfrm>
            <a:off x="1246482" y="1905454"/>
            <a:ext cx="2140567" cy="621965"/>
          </a:xfrm>
          <a:prstGeom prst="rect">
            <a:avLst/>
          </a:prstGeom>
        </p:spPr>
        <p:txBody>
          <a:bodyPr wrap="square" lIns="0" tIns="0" rIns="0" bIns="0" rtlCol="0" anchor="t">
            <a:spAutoFit/>
          </a:bodyPr>
          <a:lstStyle/>
          <a:p>
            <a:pPr algn="ctr">
              <a:lnSpc>
                <a:spcPts val="2519"/>
              </a:lnSpc>
            </a:pPr>
            <a:r>
              <a:rPr lang="en-US" sz="1799" spc="115" dirty="0">
                <a:solidFill>
                  <a:srgbClr val="FFFFFF"/>
                </a:solidFill>
                <a:latin typeface="Inter"/>
                <a:ea typeface="Inter"/>
                <a:cs typeface="Inter"/>
                <a:sym typeface="Inter"/>
              </a:rPr>
              <a:t>Hyperparameters model architecture</a:t>
            </a:r>
          </a:p>
        </p:txBody>
      </p:sp>
      <p:grpSp>
        <p:nvGrpSpPr>
          <p:cNvPr id="381" name="Group 380">
            <a:extLst>
              <a:ext uri="{FF2B5EF4-FFF2-40B4-BE49-F238E27FC236}">
                <a16:creationId xmlns:a16="http://schemas.microsoft.com/office/drawing/2014/main" id="{0BB6C66D-2C27-B60B-A7ED-37168FDD6DC4}"/>
              </a:ext>
            </a:extLst>
          </p:cNvPr>
          <p:cNvGrpSpPr/>
          <p:nvPr/>
        </p:nvGrpSpPr>
        <p:grpSpPr>
          <a:xfrm>
            <a:off x="804348" y="3520671"/>
            <a:ext cx="2142659" cy="586953"/>
            <a:chOff x="23791" y="1830534"/>
            <a:chExt cx="2496349" cy="741017"/>
          </a:xfrm>
        </p:grpSpPr>
        <p:grpSp>
          <p:nvGrpSpPr>
            <p:cNvPr id="58" name="Group 142">
              <a:extLst>
                <a:ext uri="{FF2B5EF4-FFF2-40B4-BE49-F238E27FC236}">
                  <a16:creationId xmlns:a16="http://schemas.microsoft.com/office/drawing/2014/main" id="{AFA6EF53-2EC2-5D63-74DA-1A4976961939}"/>
                </a:ext>
              </a:extLst>
            </p:cNvPr>
            <p:cNvGrpSpPr/>
            <p:nvPr/>
          </p:nvGrpSpPr>
          <p:grpSpPr>
            <a:xfrm>
              <a:off x="23791" y="1830534"/>
              <a:ext cx="1048978" cy="741017"/>
              <a:chOff x="0" y="0"/>
              <a:chExt cx="6350000" cy="6350000"/>
            </a:xfrm>
          </p:grpSpPr>
          <p:sp>
            <p:nvSpPr>
              <p:cNvPr id="285" name="Freeform 143">
                <a:extLst>
                  <a:ext uri="{FF2B5EF4-FFF2-40B4-BE49-F238E27FC236}">
                    <a16:creationId xmlns:a16="http://schemas.microsoft.com/office/drawing/2014/main" id="{52453A13-14DC-A2EF-88BB-CCA80ADA2DE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59" name="Group 144">
              <a:extLst>
                <a:ext uri="{FF2B5EF4-FFF2-40B4-BE49-F238E27FC236}">
                  <a16:creationId xmlns:a16="http://schemas.microsoft.com/office/drawing/2014/main" id="{BEDBD005-33EB-171A-ED29-DC480B3A9C80}"/>
                </a:ext>
              </a:extLst>
            </p:cNvPr>
            <p:cNvGrpSpPr/>
            <p:nvPr/>
          </p:nvGrpSpPr>
          <p:grpSpPr>
            <a:xfrm>
              <a:off x="1471162" y="1830534"/>
              <a:ext cx="1048978" cy="741017"/>
              <a:chOff x="0" y="0"/>
              <a:chExt cx="6350000" cy="6350000"/>
            </a:xfrm>
          </p:grpSpPr>
          <p:sp>
            <p:nvSpPr>
              <p:cNvPr id="284" name="Freeform 145">
                <a:extLst>
                  <a:ext uri="{FF2B5EF4-FFF2-40B4-BE49-F238E27FC236}">
                    <a16:creationId xmlns:a16="http://schemas.microsoft.com/office/drawing/2014/main" id="{3710F4B3-8F79-76D7-FEEA-0D490789841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60" name="Group 146">
              <a:extLst>
                <a:ext uri="{FF2B5EF4-FFF2-40B4-BE49-F238E27FC236}">
                  <a16:creationId xmlns:a16="http://schemas.microsoft.com/office/drawing/2014/main" id="{05678D0D-602D-DD5C-4842-A093C70373E8}"/>
                </a:ext>
              </a:extLst>
            </p:cNvPr>
            <p:cNvGrpSpPr/>
            <p:nvPr/>
          </p:nvGrpSpPr>
          <p:grpSpPr>
            <a:xfrm>
              <a:off x="468604" y="1830534"/>
              <a:ext cx="1505618" cy="741017"/>
              <a:chOff x="0" y="0"/>
              <a:chExt cx="855131" cy="607596"/>
            </a:xfrm>
          </p:grpSpPr>
          <p:sp>
            <p:nvSpPr>
              <p:cNvPr id="283" name="Freeform 147">
                <a:extLst>
                  <a:ext uri="{FF2B5EF4-FFF2-40B4-BE49-F238E27FC236}">
                    <a16:creationId xmlns:a16="http://schemas.microsoft.com/office/drawing/2014/main" id="{FDE1F0CA-8B27-C849-1293-F6BAAE075A79}"/>
                  </a:ext>
                </a:extLst>
              </p:cNvPr>
              <p:cNvSpPr/>
              <p:nvPr/>
            </p:nvSpPr>
            <p:spPr>
              <a:xfrm>
                <a:off x="0" y="0"/>
                <a:ext cx="855131" cy="607596"/>
              </a:xfrm>
              <a:custGeom>
                <a:avLst/>
                <a:gdLst/>
                <a:ahLst/>
                <a:cxnLst/>
                <a:rect l="l" t="t" r="r" b="b"/>
                <a:pathLst>
                  <a:path w="855131" h="607596">
                    <a:moveTo>
                      <a:pt x="0" y="0"/>
                    </a:moveTo>
                    <a:lnTo>
                      <a:pt x="855131" y="0"/>
                    </a:lnTo>
                    <a:lnTo>
                      <a:pt x="855131" y="607596"/>
                    </a:lnTo>
                    <a:lnTo>
                      <a:pt x="0" y="607596"/>
                    </a:lnTo>
                    <a:close/>
                  </a:path>
                </a:pathLst>
              </a:custGeom>
              <a:solidFill>
                <a:srgbClr val="CB6CE6"/>
              </a:solidFill>
            </p:spPr>
            <p:txBody>
              <a:bodyPr/>
              <a:lstStyle/>
              <a:p>
                <a:endParaRPr lang="en-US"/>
              </a:p>
            </p:txBody>
          </p:sp>
        </p:grpSp>
      </p:grpSp>
      <p:sp>
        <p:nvSpPr>
          <p:cNvPr id="61" name="TextBox 148">
            <a:extLst>
              <a:ext uri="{FF2B5EF4-FFF2-40B4-BE49-F238E27FC236}">
                <a16:creationId xmlns:a16="http://schemas.microsoft.com/office/drawing/2014/main" id="{D39587DF-3157-34E5-578C-670F80F328E2}"/>
              </a:ext>
            </a:extLst>
          </p:cNvPr>
          <p:cNvSpPr txBox="1"/>
          <p:nvPr/>
        </p:nvSpPr>
        <p:spPr>
          <a:xfrm>
            <a:off x="398460" y="1327348"/>
            <a:ext cx="1672027" cy="273685"/>
          </a:xfrm>
          <a:prstGeom prst="rect">
            <a:avLst/>
          </a:prstGeom>
        </p:spPr>
        <p:txBody>
          <a:bodyPr lIns="0" tIns="0" rIns="0" bIns="0" rtlCol="0" anchor="t">
            <a:spAutoFit/>
          </a:bodyPr>
          <a:lstStyle/>
          <a:p>
            <a:pPr algn="ctr">
              <a:lnSpc>
                <a:spcPts val="2239"/>
              </a:lnSpc>
            </a:pPr>
            <a:r>
              <a:rPr lang="en-US" sz="1599" spc="102">
                <a:solidFill>
                  <a:srgbClr val="FFFFFF"/>
                </a:solidFill>
                <a:latin typeface="Inter"/>
                <a:ea typeface="Inter"/>
                <a:cs typeface="Inter"/>
                <a:sym typeface="Inter"/>
              </a:rPr>
              <a:t>Loss Function</a:t>
            </a:r>
          </a:p>
        </p:txBody>
      </p:sp>
      <p:grpSp>
        <p:nvGrpSpPr>
          <p:cNvPr id="62" name="Group 149">
            <a:extLst>
              <a:ext uri="{FF2B5EF4-FFF2-40B4-BE49-F238E27FC236}">
                <a16:creationId xmlns:a16="http://schemas.microsoft.com/office/drawing/2014/main" id="{6B4CF6B2-46CD-2DBE-BD34-1A4EF914A8CA}"/>
              </a:ext>
            </a:extLst>
          </p:cNvPr>
          <p:cNvGrpSpPr/>
          <p:nvPr/>
        </p:nvGrpSpPr>
        <p:grpSpPr>
          <a:xfrm>
            <a:off x="7486" y="2864658"/>
            <a:ext cx="1222699" cy="629564"/>
            <a:chOff x="0" y="0"/>
            <a:chExt cx="3504644" cy="1455780"/>
          </a:xfrm>
        </p:grpSpPr>
        <p:grpSp>
          <p:nvGrpSpPr>
            <p:cNvPr id="277" name="Group 150">
              <a:extLst>
                <a:ext uri="{FF2B5EF4-FFF2-40B4-BE49-F238E27FC236}">
                  <a16:creationId xmlns:a16="http://schemas.microsoft.com/office/drawing/2014/main" id="{7BB657C6-DBEB-4F7C-69F0-75045A69C240}"/>
                </a:ext>
              </a:extLst>
            </p:cNvPr>
            <p:cNvGrpSpPr/>
            <p:nvPr/>
          </p:nvGrpSpPr>
          <p:grpSpPr>
            <a:xfrm>
              <a:off x="0" y="0"/>
              <a:ext cx="1455780" cy="1455780"/>
              <a:chOff x="0" y="0"/>
              <a:chExt cx="6350000" cy="6350000"/>
            </a:xfrm>
          </p:grpSpPr>
          <p:sp>
            <p:nvSpPr>
              <p:cNvPr id="282" name="Freeform 151">
                <a:extLst>
                  <a:ext uri="{FF2B5EF4-FFF2-40B4-BE49-F238E27FC236}">
                    <a16:creationId xmlns:a16="http://schemas.microsoft.com/office/drawing/2014/main" id="{C76D982E-93F6-9DF6-64D5-75DA64E801E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278" name="Group 152">
              <a:extLst>
                <a:ext uri="{FF2B5EF4-FFF2-40B4-BE49-F238E27FC236}">
                  <a16:creationId xmlns:a16="http://schemas.microsoft.com/office/drawing/2014/main" id="{FC7D7AEE-7B21-3ED3-8586-DB13B73859BB}"/>
                </a:ext>
              </a:extLst>
            </p:cNvPr>
            <p:cNvGrpSpPr/>
            <p:nvPr/>
          </p:nvGrpSpPr>
          <p:grpSpPr>
            <a:xfrm>
              <a:off x="2048864" y="0"/>
              <a:ext cx="1455780" cy="1455780"/>
              <a:chOff x="0" y="0"/>
              <a:chExt cx="6350000" cy="6350000"/>
            </a:xfrm>
          </p:grpSpPr>
          <p:sp>
            <p:nvSpPr>
              <p:cNvPr id="281" name="Freeform 153">
                <a:extLst>
                  <a:ext uri="{FF2B5EF4-FFF2-40B4-BE49-F238E27FC236}">
                    <a16:creationId xmlns:a16="http://schemas.microsoft.com/office/drawing/2014/main" id="{2A4F4786-A397-4BCC-21CD-8E60C7F9420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279" name="Group 154">
              <a:extLst>
                <a:ext uri="{FF2B5EF4-FFF2-40B4-BE49-F238E27FC236}">
                  <a16:creationId xmlns:a16="http://schemas.microsoft.com/office/drawing/2014/main" id="{E357A9CF-F535-0E4F-77B7-D93D30A6F95F}"/>
                </a:ext>
              </a:extLst>
            </p:cNvPr>
            <p:cNvGrpSpPr/>
            <p:nvPr/>
          </p:nvGrpSpPr>
          <p:grpSpPr>
            <a:xfrm>
              <a:off x="727890" y="0"/>
              <a:ext cx="2048864" cy="1455780"/>
              <a:chOff x="0" y="0"/>
              <a:chExt cx="855131" cy="607596"/>
            </a:xfrm>
          </p:grpSpPr>
          <p:sp>
            <p:nvSpPr>
              <p:cNvPr id="280" name="Freeform 155">
                <a:extLst>
                  <a:ext uri="{FF2B5EF4-FFF2-40B4-BE49-F238E27FC236}">
                    <a16:creationId xmlns:a16="http://schemas.microsoft.com/office/drawing/2014/main" id="{B6968280-ADB0-C3B2-D643-0513BCD77678}"/>
                  </a:ext>
                </a:extLst>
              </p:cNvPr>
              <p:cNvSpPr/>
              <p:nvPr/>
            </p:nvSpPr>
            <p:spPr>
              <a:xfrm>
                <a:off x="0" y="0"/>
                <a:ext cx="855131" cy="607596"/>
              </a:xfrm>
              <a:custGeom>
                <a:avLst/>
                <a:gdLst/>
                <a:ahLst/>
                <a:cxnLst/>
                <a:rect l="l" t="t" r="r" b="b"/>
                <a:pathLst>
                  <a:path w="855131" h="607596">
                    <a:moveTo>
                      <a:pt x="0" y="0"/>
                    </a:moveTo>
                    <a:lnTo>
                      <a:pt x="855131" y="0"/>
                    </a:lnTo>
                    <a:lnTo>
                      <a:pt x="855131" y="607596"/>
                    </a:lnTo>
                    <a:lnTo>
                      <a:pt x="0" y="607596"/>
                    </a:lnTo>
                    <a:close/>
                  </a:path>
                </a:pathLst>
              </a:custGeom>
              <a:solidFill>
                <a:srgbClr val="CB6CE6"/>
              </a:solidFill>
            </p:spPr>
            <p:txBody>
              <a:bodyPr/>
              <a:lstStyle/>
              <a:p>
                <a:endParaRPr lang="en-US"/>
              </a:p>
            </p:txBody>
          </p:sp>
        </p:grpSp>
      </p:grpSp>
      <p:sp>
        <p:nvSpPr>
          <p:cNvPr id="63" name="TextBox 156">
            <a:extLst>
              <a:ext uri="{FF2B5EF4-FFF2-40B4-BE49-F238E27FC236}">
                <a16:creationId xmlns:a16="http://schemas.microsoft.com/office/drawing/2014/main" id="{F6D835F2-0082-D4ED-B934-E020808609BE}"/>
              </a:ext>
            </a:extLst>
          </p:cNvPr>
          <p:cNvSpPr txBox="1"/>
          <p:nvPr/>
        </p:nvSpPr>
        <p:spPr>
          <a:xfrm>
            <a:off x="-185922" y="2884548"/>
            <a:ext cx="1672027" cy="549910"/>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Activation functions</a:t>
            </a:r>
          </a:p>
        </p:txBody>
      </p:sp>
      <p:sp>
        <p:nvSpPr>
          <p:cNvPr id="192" name="AutoShape 157">
            <a:extLst>
              <a:ext uri="{FF2B5EF4-FFF2-40B4-BE49-F238E27FC236}">
                <a16:creationId xmlns:a16="http://schemas.microsoft.com/office/drawing/2014/main" id="{E8457DAF-E414-707A-8738-EF801FAB37AD}"/>
              </a:ext>
            </a:extLst>
          </p:cNvPr>
          <p:cNvSpPr/>
          <p:nvPr/>
        </p:nvSpPr>
        <p:spPr>
          <a:xfrm flipH="1">
            <a:off x="806296" y="2647950"/>
            <a:ext cx="1133368" cy="244200"/>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193" name="AutoShape 158">
            <a:extLst>
              <a:ext uri="{FF2B5EF4-FFF2-40B4-BE49-F238E27FC236}">
                <a16:creationId xmlns:a16="http://schemas.microsoft.com/office/drawing/2014/main" id="{C4DB549E-CCE2-B6B1-7F9A-F91575317AD1}"/>
              </a:ext>
            </a:extLst>
          </p:cNvPr>
          <p:cNvSpPr/>
          <p:nvPr/>
        </p:nvSpPr>
        <p:spPr>
          <a:xfrm flipV="1">
            <a:off x="2477596" y="1161155"/>
            <a:ext cx="1574808" cy="613915"/>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grpSp>
        <p:nvGrpSpPr>
          <p:cNvPr id="194" name="Group 159">
            <a:extLst>
              <a:ext uri="{FF2B5EF4-FFF2-40B4-BE49-F238E27FC236}">
                <a16:creationId xmlns:a16="http://schemas.microsoft.com/office/drawing/2014/main" id="{DC7F575B-14D6-C5BC-76D5-E3D4B6DECA20}"/>
              </a:ext>
            </a:extLst>
          </p:cNvPr>
          <p:cNvGrpSpPr/>
          <p:nvPr/>
        </p:nvGrpSpPr>
        <p:grpSpPr>
          <a:xfrm>
            <a:off x="3577249" y="1785889"/>
            <a:ext cx="2492677" cy="963156"/>
            <a:chOff x="0" y="0"/>
            <a:chExt cx="3504644" cy="1455780"/>
          </a:xfrm>
        </p:grpSpPr>
        <p:grpSp>
          <p:nvGrpSpPr>
            <p:cNvPr id="271" name="Group 160">
              <a:extLst>
                <a:ext uri="{FF2B5EF4-FFF2-40B4-BE49-F238E27FC236}">
                  <a16:creationId xmlns:a16="http://schemas.microsoft.com/office/drawing/2014/main" id="{B367EBBC-46CE-A288-BA6D-54A03131B2E4}"/>
                </a:ext>
              </a:extLst>
            </p:cNvPr>
            <p:cNvGrpSpPr/>
            <p:nvPr/>
          </p:nvGrpSpPr>
          <p:grpSpPr>
            <a:xfrm>
              <a:off x="0" y="0"/>
              <a:ext cx="1455780" cy="1455780"/>
              <a:chOff x="0" y="0"/>
              <a:chExt cx="6350000" cy="6350000"/>
            </a:xfrm>
          </p:grpSpPr>
          <p:sp>
            <p:nvSpPr>
              <p:cNvPr id="276" name="Freeform 161">
                <a:extLst>
                  <a:ext uri="{FF2B5EF4-FFF2-40B4-BE49-F238E27FC236}">
                    <a16:creationId xmlns:a16="http://schemas.microsoft.com/office/drawing/2014/main" id="{D1A09EBA-3B2E-AB1E-D5BF-3906107949F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72" name="Group 162">
              <a:extLst>
                <a:ext uri="{FF2B5EF4-FFF2-40B4-BE49-F238E27FC236}">
                  <a16:creationId xmlns:a16="http://schemas.microsoft.com/office/drawing/2014/main" id="{89821438-B557-F177-987C-B474477C4D8F}"/>
                </a:ext>
              </a:extLst>
            </p:cNvPr>
            <p:cNvGrpSpPr/>
            <p:nvPr/>
          </p:nvGrpSpPr>
          <p:grpSpPr>
            <a:xfrm>
              <a:off x="2048864" y="0"/>
              <a:ext cx="1455780" cy="1455780"/>
              <a:chOff x="0" y="0"/>
              <a:chExt cx="6350000" cy="6350000"/>
            </a:xfrm>
          </p:grpSpPr>
          <p:sp>
            <p:nvSpPr>
              <p:cNvPr id="275" name="Freeform 163">
                <a:extLst>
                  <a:ext uri="{FF2B5EF4-FFF2-40B4-BE49-F238E27FC236}">
                    <a16:creationId xmlns:a16="http://schemas.microsoft.com/office/drawing/2014/main" id="{4C7C9C3F-CD48-616E-5037-D628D86EBA8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73" name="Group 164">
              <a:extLst>
                <a:ext uri="{FF2B5EF4-FFF2-40B4-BE49-F238E27FC236}">
                  <a16:creationId xmlns:a16="http://schemas.microsoft.com/office/drawing/2014/main" id="{C4FA2761-7CC0-7021-8310-70E098021875}"/>
                </a:ext>
              </a:extLst>
            </p:cNvPr>
            <p:cNvGrpSpPr/>
            <p:nvPr/>
          </p:nvGrpSpPr>
          <p:grpSpPr>
            <a:xfrm>
              <a:off x="727890" y="0"/>
              <a:ext cx="2048864" cy="1455780"/>
              <a:chOff x="0" y="0"/>
              <a:chExt cx="855131" cy="607596"/>
            </a:xfrm>
          </p:grpSpPr>
          <p:sp>
            <p:nvSpPr>
              <p:cNvPr id="274" name="Freeform 165">
                <a:extLst>
                  <a:ext uri="{FF2B5EF4-FFF2-40B4-BE49-F238E27FC236}">
                    <a16:creationId xmlns:a16="http://schemas.microsoft.com/office/drawing/2014/main" id="{87CABFF7-1EDD-D245-93C3-04CC56582183}"/>
                  </a:ext>
                </a:extLst>
              </p:cNvPr>
              <p:cNvSpPr/>
              <p:nvPr/>
            </p:nvSpPr>
            <p:spPr>
              <a:xfrm>
                <a:off x="0" y="0"/>
                <a:ext cx="855131" cy="607596"/>
              </a:xfrm>
              <a:custGeom>
                <a:avLst/>
                <a:gdLst/>
                <a:ahLst/>
                <a:cxnLst/>
                <a:rect l="l" t="t" r="r" b="b"/>
                <a:pathLst>
                  <a:path w="855131" h="607596">
                    <a:moveTo>
                      <a:pt x="0" y="0"/>
                    </a:moveTo>
                    <a:lnTo>
                      <a:pt x="855131" y="0"/>
                    </a:lnTo>
                    <a:lnTo>
                      <a:pt x="855131" y="607596"/>
                    </a:lnTo>
                    <a:lnTo>
                      <a:pt x="0" y="607596"/>
                    </a:lnTo>
                    <a:close/>
                  </a:path>
                </a:pathLst>
              </a:custGeom>
              <a:solidFill>
                <a:srgbClr val="FFBD59"/>
              </a:solidFill>
            </p:spPr>
            <p:txBody>
              <a:bodyPr/>
              <a:lstStyle/>
              <a:p>
                <a:endParaRPr lang="en-US"/>
              </a:p>
            </p:txBody>
          </p:sp>
        </p:grpSp>
      </p:grpSp>
      <p:grpSp>
        <p:nvGrpSpPr>
          <p:cNvPr id="195" name="Group 166">
            <a:extLst>
              <a:ext uri="{FF2B5EF4-FFF2-40B4-BE49-F238E27FC236}">
                <a16:creationId xmlns:a16="http://schemas.microsoft.com/office/drawing/2014/main" id="{E9068560-BDAF-8431-CD18-83E42CDA1528}"/>
              </a:ext>
            </a:extLst>
          </p:cNvPr>
          <p:cNvGrpSpPr/>
          <p:nvPr/>
        </p:nvGrpSpPr>
        <p:grpSpPr>
          <a:xfrm>
            <a:off x="5073080" y="3466931"/>
            <a:ext cx="1664588" cy="479639"/>
            <a:chOff x="0" y="0"/>
            <a:chExt cx="3081085" cy="1174331"/>
          </a:xfrm>
        </p:grpSpPr>
        <p:grpSp>
          <p:nvGrpSpPr>
            <p:cNvPr id="265" name="Group 167">
              <a:extLst>
                <a:ext uri="{FF2B5EF4-FFF2-40B4-BE49-F238E27FC236}">
                  <a16:creationId xmlns:a16="http://schemas.microsoft.com/office/drawing/2014/main" id="{8B0ACCD5-981A-D033-7204-6F3C48DEBF1F}"/>
                </a:ext>
              </a:extLst>
            </p:cNvPr>
            <p:cNvGrpSpPr/>
            <p:nvPr/>
          </p:nvGrpSpPr>
          <p:grpSpPr>
            <a:xfrm>
              <a:off x="0" y="0"/>
              <a:ext cx="1174331" cy="1174331"/>
              <a:chOff x="0" y="0"/>
              <a:chExt cx="6350000" cy="6350000"/>
            </a:xfrm>
          </p:grpSpPr>
          <p:sp>
            <p:nvSpPr>
              <p:cNvPr id="270" name="Freeform 168">
                <a:extLst>
                  <a:ext uri="{FF2B5EF4-FFF2-40B4-BE49-F238E27FC236}">
                    <a16:creationId xmlns:a16="http://schemas.microsoft.com/office/drawing/2014/main" id="{981650D5-D5D6-5C21-A3FD-359D96B8CDF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66" name="Group 169">
              <a:extLst>
                <a:ext uri="{FF2B5EF4-FFF2-40B4-BE49-F238E27FC236}">
                  <a16:creationId xmlns:a16="http://schemas.microsoft.com/office/drawing/2014/main" id="{F9AC9AAB-BE42-AF2F-49A4-35C72ABD314D}"/>
                </a:ext>
              </a:extLst>
            </p:cNvPr>
            <p:cNvGrpSpPr/>
            <p:nvPr/>
          </p:nvGrpSpPr>
          <p:grpSpPr>
            <a:xfrm>
              <a:off x="1906753" y="0"/>
              <a:ext cx="1174331" cy="1174331"/>
              <a:chOff x="0" y="0"/>
              <a:chExt cx="6350000" cy="6350000"/>
            </a:xfrm>
          </p:grpSpPr>
          <p:sp>
            <p:nvSpPr>
              <p:cNvPr id="269" name="Freeform 170">
                <a:extLst>
                  <a:ext uri="{FF2B5EF4-FFF2-40B4-BE49-F238E27FC236}">
                    <a16:creationId xmlns:a16="http://schemas.microsoft.com/office/drawing/2014/main" id="{EAA1FE64-E3BE-9EA8-9BFF-632BE9E66F6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67" name="Group 171">
              <a:extLst>
                <a:ext uri="{FF2B5EF4-FFF2-40B4-BE49-F238E27FC236}">
                  <a16:creationId xmlns:a16="http://schemas.microsoft.com/office/drawing/2014/main" id="{6E20E900-5BD2-E026-AB86-A67125022188}"/>
                </a:ext>
              </a:extLst>
            </p:cNvPr>
            <p:cNvGrpSpPr/>
            <p:nvPr/>
          </p:nvGrpSpPr>
          <p:grpSpPr>
            <a:xfrm>
              <a:off x="587166" y="0"/>
              <a:ext cx="1906753" cy="1174331"/>
              <a:chOff x="0" y="0"/>
              <a:chExt cx="986550" cy="607596"/>
            </a:xfrm>
          </p:grpSpPr>
          <p:sp>
            <p:nvSpPr>
              <p:cNvPr id="268" name="Freeform 172">
                <a:extLst>
                  <a:ext uri="{FF2B5EF4-FFF2-40B4-BE49-F238E27FC236}">
                    <a16:creationId xmlns:a16="http://schemas.microsoft.com/office/drawing/2014/main" id="{676AD1C7-F646-58A2-85FC-D6349BE53C12}"/>
                  </a:ext>
                </a:extLst>
              </p:cNvPr>
              <p:cNvSpPr/>
              <p:nvPr/>
            </p:nvSpPr>
            <p:spPr>
              <a:xfrm>
                <a:off x="0" y="0"/>
                <a:ext cx="986550" cy="607596"/>
              </a:xfrm>
              <a:custGeom>
                <a:avLst/>
                <a:gdLst/>
                <a:ahLst/>
                <a:cxnLst/>
                <a:rect l="l" t="t" r="r" b="b"/>
                <a:pathLst>
                  <a:path w="986550" h="607596">
                    <a:moveTo>
                      <a:pt x="0" y="0"/>
                    </a:moveTo>
                    <a:lnTo>
                      <a:pt x="986550" y="0"/>
                    </a:lnTo>
                    <a:lnTo>
                      <a:pt x="986550" y="607596"/>
                    </a:lnTo>
                    <a:lnTo>
                      <a:pt x="0" y="607596"/>
                    </a:lnTo>
                    <a:close/>
                  </a:path>
                </a:pathLst>
              </a:custGeom>
              <a:solidFill>
                <a:srgbClr val="FFBD59"/>
              </a:solidFill>
            </p:spPr>
            <p:txBody>
              <a:bodyPr/>
              <a:lstStyle/>
              <a:p>
                <a:endParaRPr lang="en-US"/>
              </a:p>
            </p:txBody>
          </p:sp>
        </p:grpSp>
      </p:grpSp>
      <p:sp>
        <p:nvSpPr>
          <p:cNvPr id="196" name="AutoShape 173">
            <a:extLst>
              <a:ext uri="{FF2B5EF4-FFF2-40B4-BE49-F238E27FC236}">
                <a16:creationId xmlns:a16="http://schemas.microsoft.com/office/drawing/2014/main" id="{2D2F8225-A87E-2CB9-66B5-675B8FD155D0}"/>
              </a:ext>
            </a:extLst>
          </p:cNvPr>
          <p:cNvSpPr/>
          <p:nvPr/>
        </p:nvSpPr>
        <p:spPr>
          <a:xfrm rot="12345554">
            <a:off x="4731428" y="1205726"/>
            <a:ext cx="280274" cy="546409"/>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197" name="TextBox 174">
            <a:extLst>
              <a:ext uri="{FF2B5EF4-FFF2-40B4-BE49-F238E27FC236}">
                <a16:creationId xmlns:a16="http://schemas.microsoft.com/office/drawing/2014/main" id="{6D57A77D-7B83-0E7D-4968-8BED4E975272}"/>
              </a:ext>
            </a:extLst>
          </p:cNvPr>
          <p:cNvSpPr txBox="1"/>
          <p:nvPr/>
        </p:nvSpPr>
        <p:spPr>
          <a:xfrm>
            <a:off x="3838585" y="1905454"/>
            <a:ext cx="2130197" cy="621030"/>
          </a:xfrm>
          <a:prstGeom prst="rect">
            <a:avLst/>
          </a:prstGeom>
        </p:spPr>
        <p:txBody>
          <a:bodyPr lIns="0" tIns="0" rIns="0" bIns="0" rtlCol="0" anchor="t">
            <a:spAutoFit/>
          </a:bodyPr>
          <a:lstStyle/>
          <a:p>
            <a:pPr algn="ctr">
              <a:lnSpc>
                <a:spcPts val="2519"/>
              </a:lnSpc>
            </a:pPr>
            <a:r>
              <a:rPr lang="en-US" sz="1799" spc="115" dirty="0">
                <a:solidFill>
                  <a:srgbClr val="FFFFFF"/>
                </a:solidFill>
                <a:latin typeface="Inter"/>
                <a:ea typeface="Inter"/>
                <a:cs typeface="Inter"/>
                <a:sym typeface="Inter"/>
              </a:rPr>
              <a:t>Hyperparameters</a:t>
            </a:r>
          </a:p>
          <a:p>
            <a:pPr algn="ctr">
              <a:lnSpc>
                <a:spcPts val="2519"/>
              </a:lnSpc>
            </a:pPr>
            <a:r>
              <a:rPr lang="en-US" sz="1799" spc="115" dirty="0">
                <a:solidFill>
                  <a:srgbClr val="FFFFFF"/>
                </a:solidFill>
                <a:latin typeface="Inter"/>
                <a:ea typeface="Inter"/>
                <a:cs typeface="Inter"/>
                <a:sym typeface="Inter"/>
              </a:rPr>
              <a:t>training</a:t>
            </a:r>
          </a:p>
        </p:txBody>
      </p:sp>
      <p:sp>
        <p:nvSpPr>
          <p:cNvPr id="198" name="TextBox 175">
            <a:extLst>
              <a:ext uri="{FF2B5EF4-FFF2-40B4-BE49-F238E27FC236}">
                <a16:creationId xmlns:a16="http://schemas.microsoft.com/office/drawing/2014/main" id="{7575DCFA-E08E-B21F-9857-B9C25CEA0B69}"/>
              </a:ext>
            </a:extLst>
          </p:cNvPr>
          <p:cNvSpPr txBox="1"/>
          <p:nvPr/>
        </p:nvSpPr>
        <p:spPr>
          <a:xfrm>
            <a:off x="5058810" y="3431498"/>
            <a:ext cx="1672027" cy="549910"/>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Number of epochs</a:t>
            </a:r>
          </a:p>
        </p:txBody>
      </p:sp>
      <p:grpSp>
        <p:nvGrpSpPr>
          <p:cNvPr id="199" name="Group 176">
            <a:extLst>
              <a:ext uri="{FF2B5EF4-FFF2-40B4-BE49-F238E27FC236}">
                <a16:creationId xmlns:a16="http://schemas.microsoft.com/office/drawing/2014/main" id="{154265BB-A1B8-02A5-3C12-D830A6D3B9BD}"/>
              </a:ext>
            </a:extLst>
          </p:cNvPr>
          <p:cNvGrpSpPr/>
          <p:nvPr/>
        </p:nvGrpSpPr>
        <p:grpSpPr>
          <a:xfrm>
            <a:off x="3582325" y="3494800"/>
            <a:ext cx="1450583" cy="479639"/>
            <a:chOff x="0" y="0"/>
            <a:chExt cx="3081085" cy="1174331"/>
          </a:xfrm>
        </p:grpSpPr>
        <p:grpSp>
          <p:nvGrpSpPr>
            <p:cNvPr id="259" name="Group 177">
              <a:extLst>
                <a:ext uri="{FF2B5EF4-FFF2-40B4-BE49-F238E27FC236}">
                  <a16:creationId xmlns:a16="http://schemas.microsoft.com/office/drawing/2014/main" id="{25C5B8DD-D5E6-309B-6C37-17470B53F763}"/>
                </a:ext>
              </a:extLst>
            </p:cNvPr>
            <p:cNvGrpSpPr/>
            <p:nvPr/>
          </p:nvGrpSpPr>
          <p:grpSpPr>
            <a:xfrm>
              <a:off x="0" y="0"/>
              <a:ext cx="1174331" cy="1174331"/>
              <a:chOff x="0" y="0"/>
              <a:chExt cx="6350000" cy="6350000"/>
            </a:xfrm>
          </p:grpSpPr>
          <p:sp>
            <p:nvSpPr>
              <p:cNvPr id="264" name="Freeform 178">
                <a:extLst>
                  <a:ext uri="{FF2B5EF4-FFF2-40B4-BE49-F238E27FC236}">
                    <a16:creationId xmlns:a16="http://schemas.microsoft.com/office/drawing/2014/main" id="{6E4D7F1F-D50E-BC9C-5AB8-825A93E8558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60" name="Group 179">
              <a:extLst>
                <a:ext uri="{FF2B5EF4-FFF2-40B4-BE49-F238E27FC236}">
                  <a16:creationId xmlns:a16="http://schemas.microsoft.com/office/drawing/2014/main" id="{DA471E47-DCEF-696F-9FC5-AB62DB324EBB}"/>
                </a:ext>
              </a:extLst>
            </p:cNvPr>
            <p:cNvGrpSpPr/>
            <p:nvPr/>
          </p:nvGrpSpPr>
          <p:grpSpPr>
            <a:xfrm>
              <a:off x="1906753" y="0"/>
              <a:ext cx="1174331" cy="1174331"/>
              <a:chOff x="0" y="0"/>
              <a:chExt cx="6350000" cy="6350000"/>
            </a:xfrm>
          </p:grpSpPr>
          <p:sp>
            <p:nvSpPr>
              <p:cNvPr id="263" name="Freeform 180">
                <a:extLst>
                  <a:ext uri="{FF2B5EF4-FFF2-40B4-BE49-F238E27FC236}">
                    <a16:creationId xmlns:a16="http://schemas.microsoft.com/office/drawing/2014/main" id="{85980150-0D51-F536-5DC3-672733BF64B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61" name="Group 181">
              <a:extLst>
                <a:ext uri="{FF2B5EF4-FFF2-40B4-BE49-F238E27FC236}">
                  <a16:creationId xmlns:a16="http://schemas.microsoft.com/office/drawing/2014/main" id="{5F84FB6B-E0A4-8F9F-4241-04C64AC46BCE}"/>
                </a:ext>
              </a:extLst>
            </p:cNvPr>
            <p:cNvGrpSpPr/>
            <p:nvPr/>
          </p:nvGrpSpPr>
          <p:grpSpPr>
            <a:xfrm>
              <a:off x="587166" y="0"/>
              <a:ext cx="1906753" cy="1174331"/>
              <a:chOff x="0" y="0"/>
              <a:chExt cx="986550" cy="607596"/>
            </a:xfrm>
          </p:grpSpPr>
          <p:sp>
            <p:nvSpPr>
              <p:cNvPr id="262" name="Freeform 182">
                <a:extLst>
                  <a:ext uri="{FF2B5EF4-FFF2-40B4-BE49-F238E27FC236}">
                    <a16:creationId xmlns:a16="http://schemas.microsoft.com/office/drawing/2014/main" id="{778920C8-4C32-1BAD-D5E3-BF121C57F291}"/>
                  </a:ext>
                </a:extLst>
              </p:cNvPr>
              <p:cNvSpPr/>
              <p:nvPr/>
            </p:nvSpPr>
            <p:spPr>
              <a:xfrm>
                <a:off x="0" y="0"/>
                <a:ext cx="986550" cy="607596"/>
              </a:xfrm>
              <a:custGeom>
                <a:avLst/>
                <a:gdLst/>
                <a:ahLst/>
                <a:cxnLst/>
                <a:rect l="l" t="t" r="r" b="b"/>
                <a:pathLst>
                  <a:path w="986550" h="607596">
                    <a:moveTo>
                      <a:pt x="0" y="0"/>
                    </a:moveTo>
                    <a:lnTo>
                      <a:pt x="986550" y="0"/>
                    </a:lnTo>
                    <a:lnTo>
                      <a:pt x="986550" y="607596"/>
                    </a:lnTo>
                    <a:lnTo>
                      <a:pt x="0" y="607596"/>
                    </a:lnTo>
                    <a:close/>
                  </a:path>
                </a:pathLst>
              </a:custGeom>
              <a:solidFill>
                <a:srgbClr val="FFBD59"/>
              </a:solidFill>
            </p:spPr>
            <p:txBody>
              <a:bodyPr/>
              <a:lstStyle/>
              <a:p>
                <a:endParaRPr lang="en-US"/>
              </a:p>
            </p:txBody>
          </p:sp>
        </p:grpSp>
      </p:grpSp>
      <p:sp>
        <p:nvSpPr>
          <p:cNvPr id="200" name="AutoShape 183">
            <a:extLst>
              <a:ext uri="{FF2B5EF4-FFF2-40B4-BE49-F238E27FC236}">
                <a16:creationId xmlns:a16="http://schemas.microsoft.com/office/drawing/2014/main" id="{5F238546-3BF5-1894-6100-CA51D7EBE595}"/>
              </a:ext>
            </a:extLst>
          </p:cNvPr>
          <p:cNvSpPr/>
          <p:nvPr/>
        </p:nvSpPr>
        <p:spPr>
          <a:xfrm>
            <a:off x="4953055" y="2740355"/>
            <a:ext cx="552878" cy="186741"/>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201" name="TextBox 184">
            <a:extLst>
              <a:ext uri="{FF2B5EF4-FFF2-40B4-BE49-F238E27FC236}">
                <a16:creationId xmlns:a16="http://schemas.microsoft.com/office/drawing/2014/main" id="{4045E8F4-5656-E87C-AA04-A32563987694}"/>
              </a:ext>
            </a:extLst>
          </p:cNvPr>
          <p:cNvSpPr txBox="1"/>
          <p:nvPr/>
        </p:nvSpPr>
        <p:spPr>
          <a:xfrm>
            <a:off x="3423825" y="3620283"/>
            <a:ext cx="1672027" cy="273685"/>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Batch size</a:t>
            </a:r>
          </a:p>
        </p:txBody>
      </p:sp>
      <p:grpSp>
        <p:nvGrpSpPr>
          <p:cNvPr id="202" name="Group 185">
            <a:extLst>
              <a:ext uri="{FF2B5EF4-FFF2-40B4-BE49-F238E27FC236}">
                <a16:creationId xmlns:a16="http://schemas.microsoft.com/office/drawing/2014/main" id="{B56F2E5A-A96B-719E-F3E6-868C6A8EAE5F}"/>
              </a:ext>
            </a:extLst>
          </p:cNvPr>
          <p:cNvGrpSpPr/>
          <p:nvPr/>
        </p:nvGrpSpPr>
        <p:grpSpPr>
          <a:xfrm>
            <a:off x="3174708" y="2966357"/>
            <a:ext cx="1690232" cy="479639"/>
            <a:chOff x="0" y="0"/>
            <a:chExt cx="3081085" cy="1174331"/>
          </a:xfrm>
        </p:grpSpPr>
        <p:grpSp>
          <p:nvGrpSpPr>
            <p:cNvPr id="253" name="Group 186">
              <a:extLst>
                <a:ext uri="{FF2B5EF4-FFF2-40B4-BE49-F238E27FC236}">
                  <a16:creationId xmlns:a16="http://schemas.microsoft.com/office/drawing/2014/main" id="{3572E914-7978-6953-98E1-3B65F72E6722}"/>
                </a:ext>
              </a:extLst>
            </p:cNvPr>
            <p:cNvGrpSpPr/>
            <p:nvPr/>
          </p:nvGrpSpPr>
          <p:grpSpPr>
            <a:xfrm>
              <a:off x="0" y="0"/>
              <a:ext cx="1174331" cy="1174331"/>
              <a:chOff x="0" y="0"/>
              <a:chExt cx="6350000" cy="6350000"/>
            </a:xfrm>
          </p:grpSpPr>
          <p:sp>
            <p:nvSpPr>
              <p:cNvPr id="258" name="Freeform 187">
                <a:extLst>
                  <a:ext uri="{FF2B5EF4-FFF2-40B4-BE49-F238E27FC236}">
                    <a16:creationId xmlns:a16="http://schemas.microsoft.com/office/drawing/2014/main" id="{C229D774-8513-FE99-B3F4-3F5BF2C5A04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54" name="Group 188">
              <a:extLst>
                <a:ext uri="{FF2B5EF4-FFF2-40B4-BE49-F238E27FC236}">
                  <a16:creationId xmlns:a16="http://schemas.microsoft.com/office/drawing/2014/main" id="{05E9A47F-669C-FF6E-9438-44F5E3C360C9}"/>
                </a:ext>
              </a:extLst>
            </p:cNvPr>
            <p:cNvGrpSpPr/>
            <p:nvPr/>
          </p:nvGrpSpPr>
          <p:grpSpPr>
            <a:xfrm>
              <a:off x="1906753" y="0"/>
              <a:ext cx="1174331" cy="1174331"/>
              <a:chOff x="0" y="0"/>
              <a:chExt cx="6350000" cy="6350000"/>
            </a:xfrm>
          </p:grpSpPr>
          <p:sp>
            <p:nvSpPr>
              <p:cNvPr id="257" name="Freeform 189">
                <a:extLst>
                  <a:ext uri="{FF2B5EF4-FFF2-40B4-BE49-F238E27FC236}">
                    <a16:creationId xmlns:a16="http://schemas.microsoft.com/office/drawing/2014/main" id="{0DF2E801-7CD8-2A48-18F5-69C0FCC3682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55" name="Group 190">
              <a:extLst>
                <a:ext uri="{FF2B5EF4-FFF2-40B4-BE49-F238E27FC236}">
                  <a16:creationId xmlns:a16="http://schemas.microsoft.com/office/drawing/2014/main" id="{C6BA3A97-D75F-3C92-B50F-C5C9B6ACF87C}"/>
                </a:ext>
              </a:extLst>
            </p:cNvPr>
            <p:cNvGrpSpPr/>
            <p:nvPr/>
          </p:nvGrpSpPr>
          <p:grpSpPr>
            <a:xfrm>
              <a:off x="587166" y="0"/>
              <a:ext cx="1906753" cy="1174331"/>
              <a:chOff x="0" y="0"/>
              <a:chExt cx="986550" cy="607596"/>
            </a:xfrm>
          </p:grpSpPr>
          <p:sp>
            <p:nvSpPr>
              <p:cNvPr id="256" name="Freeform 191">
                <a:extLst>
                  <a:ext uri="{FF2B5EF4-FFF2-40B4-BE49-F238E27FC236}">
                    <a16:creationId xmlns:a16="http://schemas.microsoft.com/office/drawing/2014/main" id="{FA2DC5C4-F766-976C-9AD2-EEA8D7182471}"/>
                  </a:ext>
                </a:extLst>
              </p:cNvPr>
              <p:cNvSpPr/>
              <p:nvPr/>
            </p:nvSpPr>
            <p:spPr>
              <a:xfrm>
                <a:off x="0" y="0"/>
                <a:ext cx="986550" cy="607596"/>
              </a:xfrm>
              <a:custGeom>
                <a:avLst/>
                <a:gdLst/>
                <a:ahLst/>
                <a:cxnLst/>
                <a:rect l="l" t="t" r="r" b="b"/>
                <a:pathLst>
                  <a:path w="986550" h="607596">
                    <a:moveTo>
                      <a:pt x="0" y="0"/>
                    </a:moveTo>
                    <a:lnTo>
                      <a:pt x="986550" y="0"/>
                    </a:lnTo>
                    <a:lnTo>
                      <a:pt x="986550" y="607596"/>
                    </a:lnTo>
                    <a:lnTo>
                      <a:pt x="0" y="607596"/>
                    </a:lnTo>
                    <a:close/>
                  </a:path>
                </a:pathLst>
              </a:custGeom>
              <a:solidFill>
                <a:srgbClr val="FFBD59"/>
              </a:solidFill>
            </p:spPr>
            <p:txBody>
              <a:bodyPr/>
              <a:lstStyle/>
              <a:p>
                <a:endParaRPr lang="en-US"/>
              </a:p>
            </p:txBody>
          </p:sp>
        </p:grpSp>
      </p:grpSp>
      <p:sp>
        <p:nvSpPr>
          <p:cNvPr id="203" name="AutoShape 192">
            <a:extLst>
              <a:ext uri="{FF2B5EF4-FFF2-40B4-BE49-F238E27FC236}">
                <a16:creationId xmlns:a16="http://schemas.microsoft.com/office/drawing/2014/main" id="{5D1F9512-21E4-DC5B-DCC1-9BCEC1F59E20}"/>
              </a:ext>
            </a:extLst>
          </p:cNvPr>
          <p:cNvSpPr/>
          <p:nvPr/>
        </p:nvSpPr>
        <p:spPr>
          <a:xfrm rot="18759075" flipH="1" flipV="1">
            <a:off x="6166975" y="590762"/>
            <a:ext cx="897813" cy="1803909"/>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204" name="TextBox 193">
            <a:extLst>
              <a:ext uri="{FF2B5EF4-FFF2-40B4-BE49-F238E27FC236}">
                <a16:creationId xmlns:a16="http://schemas.microsoft.com/office/drawing/2014/main" id="{D9F82789-69C6-B475-4249-77B4742E52AF}"/>
              </a:ext>
            </a:extLst>
          </p:cNvPr>
          <p:cNvSpPr txBox="1"/>
          <p:nvPr/>
        </p:nvSpPr>
        <p:spPr>
          <a:xfrm>
            <a:off x="3213904" y="3073495"/>
            <a:ext cx="1672027" cy="273685"/>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Optimizer</a:t>
            </a:r>
          </a:p>
        </p:txBody>
      </p:sp>
      <p:grpSp>
        <p:nvGrpSpPr>
          <p:cNvPr id="205" name="Group 194">
            <a:extLst>
              <a:ext uri="{FF2B5EF4-FFF2-40B4-BE49-F238E27FC236}">
                <a16:creationId xmlns:a16="http://schemas.microsoft.com/office/drawing/2014/main" id="{7CBDBAEA-563D-7374-4A05-A44DB452799A}"/>
              </a:ext>
            </a:extLst>
          </p:cNvPr>
          <p:cNvGrpSpPr/>
          <p:nvPr/>
        </p:nvGrpSpPr>
        <p:grpSpPr>
          <a:xfrm>
            <a:off x="5161354" y="2949177"/>
            <a:ext cx="1659966" cy="491150"/>
            <a:chOff x="0" y="0"/>
            <a:chExt cx="3081085" cy="1174331"/>
          </a:xfrm>
        </p:grpSpPr>
        <p:grpSp>
          <p:nvGrpSpPr>
            <p:cNvPr id="247" name="Group 195">
              <a:extLst>
                <a:ext uri="{FF2B5EF4-FFF2-40B4-BE49-F238E27FC236}">
                  <a16:creationId xmlns:a16="http://schemas.microsoft.com/office/drawing/2014/main" id="{306604D0-AD87-2899-794D-A5332DA4DD4E}"/>
                </a:ext>
              </a:extLst>
            </p:cNvPr>
            <p:cNvGrpSpPr/>
            <p:nvPr/>
          </p:nvGrpSpPr>
          <p:grpSpPr>
            <a:xfrm>
              <a:off x="0" y="0"/>
              <a:ext cx="1174331" cy="1174331"/>
              <a:chOff x="0" y="0"/>
              <a:chExt cx="6350000" cy="6350000"/>
            </a:xfrm>
          </p:grpSpPr>
          <p:sp>
            <p:nvSpPr>
              <p:cNvPr id="252" name="Freeform 196">
                <a:extLst>
                  <a:ext uri="{FF2B5EF4-FFF2-40B4-BE49-F238E27FC236}">
                    <a16:creationId xmlns:a16="http://schemas.microsoft.com/office/drawing/2014/main" id="{A19F0B55-ED75-6102-0A78-9EDD641D01B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48" name="Group 197">
              <a:extLst>
                <a:ext uri="{FF2B5EF4-FFF2-40B4-BE49-F238E27FC236}">
                  <a16:creationId xmlns:a16="http://schemas.microsoft.com/office/drawing/2014/main" id="{AB826B30-30E3-8D10-3A90-AC20AD26EEE3}"/>
                </a:ext>
              </a:extLst>
            </p:cNvPr>
            <p:cNvGrpSpPr/>
            <p:nvPr/>
          </p:nvGrpSpPr>
          <p:grpSpPr>
            <a:xfrm>
              <a:off x="1906753" y="0"/>
              <a:ext cx="1174331" cy="1174331"/>
              <a:chOff x="0" y="0"/>
              <a:chExt cx="6350000" cy="6350000"/>
            </a:xfrm>
          </p:grpSpPr>
          <p:sp>
            <p:nvSpPr>
              <p:cNvPr id="251" name="Freeform 198">
                <a:extLst>
                  <a:ext uri="{FF2B5EF4-FFF2-40B4-BE49-F238E27FC236}">
                    <a16:creationId xmlns:a16="http://schemas.microsoft.com/office/drawing/2014/main" id="{894C2FCF-1C78-226D-AF08-00F31E7B8DA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D59"/>
              </a:solidFill>
            </p:spPr>
            <p:txBody>
              <a:bodyPr/>
              <a:lstStyle/>
              <a:p>
                <a:endParaRPr lang="en-US"/>
              </a:p>
            </p:txBody>
          </p:sp>
        </p:grpSp>
        <p:grpSp>
          <p:nvGrpSpPr>
            <p:cNvPr id="249" name="Group 199">
              <a:extLst>
                <a:ext uri="{FF2B5EF4-FFF2-40B4-BE49-F238E27FC236}">
                  <a16:creationId xmlns:a16="http://schemas.microsoft.com/office/drawing/2014/main" id="{963B4F38-1A62-4C9C-D2F3-BF3F05F81A23}"/>
                </a:ext>
              </a:extLst>
            </p:cNvPr>
            <p:cNvGrpSpPr/>
            <p:nvPr/>
          </p:nvGrpSpPr>
          <p:grpSpPr>
            <a:xfrm>
              <a:off x="587166" y="0"/>
              <a:ext cx="1906753" cy="1174331"/>
              <a:chOff x="0" y="0"/>
              <a:chExt cx="986550" cy="607596"/>
            </a:xfrm>
          </p:grpSpPr>
          <p:sp>
            <p:nvSpPr>
              <p:cNvPr id="250" name="Freeform 200">
                <a:extLst>
                  <a:ext uri="{FF2B5EF4-FFF2-40B4-BE49-F238E27FC236}">
                    <a16:creationId xmlns:a16="http://schemas.microsoft.com/office/drawing/2014/main" id="{F61EB3C3-7B2E-0B91-9993-0F6975FDD773}"/>
                  </a:ext>
                </a:extLst>
              </p:cNvPr>
              <p:cNvSpPr/>
              <p:nvPr/>
            </p:nvSpPr>
            <p:spPr>
              <a:xfrm>
                <a:off x="0" y="0"/>
                <a:ext cx="986550" cy="607596"/>
              </a:xfrm>
              <a:custGeom>
                <a:avLst/>
                <a:gdLst/>
                <a:ahLst/>
                <a:cxnLst/>
                <a:rect l="l" t="t" r="r" b="b"/>
                <a:pathLst>
                  <a:path w="986550" h="607596">
                    <a:moveTo>
                      <a:pt x="0" y="0"/>
                    </a:moveTo>
                    <a:lnTo>
                      <a:pt x="986550" y="0"/>
                    </a:lnTo>
                    <a:lnTo>
                      <a:pt x="986550" y="607596"/>
                    </a:lnTo>
                    <a:lnTo>
                      <a:pt x="0" y="607596"/>
                    </a:lnTo>
                    <a:close/>
                  </a:path>
                </a:pathLst>
              </a:custGeom>
              <a:solidFill>
                <a:srgbClr val="FFBD59"/>
              </a:solidFill>
            </p:spPr>
            <p:txBody>
              <a:bodyPr/>
              <a:lstStyle/>
              <a:p>
                <a:endParaRPr lang="en-US"/>
              </a:p>
            </p:txBody>
          </p:sp>
        </p:grpSp>
      </p:grpSp>
      <p:sp>
        <p:nvSpPr>
          <p:cNvPr id="206" name="AutoShape 201">
            <a:extLst>
              <a:ext uri="{FF2B5EF4-FFF2-40B4-BE49-F238E27FC236}">
                <a16:creationId xmlns:a16="http://schemas.microsoft.com/office/drawing/2014/main" id="{98E60EAC-750C-B5E1-4E4F-D80713CE52B4}"/>
              </a:ext>
            </a:extLst>
          </p:cNvPr>
          <p:cNvSpPr/>
          <p:nvPr/>
        </p:nvSpPr>
        <p:spPr>
          <a:xfrm flipH="1">
            <a:off x="4241239" y="2740356"/>
            <a:ext cx="671401" cy="205513"/>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207" name="TextBox 202">
            <a:extLst>
              <a:ext uri="{FF2B5EF4-FFF2-40B4-BE49-F238E27FC236}">
                <a16:creationId xmlns:a16="http://schemas.microsoft.com/office/drawing/2014/main" id="{DC911F71-C9CB-620C-919B-07EBE3CAC9DB}"/>
              </a:ext>
            </a:extLst>
          </p:cNvPr>
          <p:cNvSpPr txBox="1"/>
          <p:nvPr/>
        </p:nvSpPr>
        <p:spPr>
          <a:xfrm>
            <a:off x="5113604" y="3056515"/>
            <a:ext cx="1672027" cy="273685"/>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Learning rate</a:t>
            </a:r>
          </a:p>
        </p:txBody>
      </p:sp>
      <p:grpSp>
        <p:nvGrpSpPr>
          <p:cNvPr id="208" name="Group 203">
            <a:extLst>
              <a:ext uri="{FF2B5EF4-FFF2-40B4-BE49-F238E27FC236}">
                <a16:creationId xmlns:a16="http://schemas.microsoft.com/office/drawing/2014/main" id="{97269CCB-042B-F7E0-F48D-81A1953E5539}"/>
              </a:ext>
            </a:extLst>
          </p:cNvPr>
          <p:cNvGrpSpPr/>
          <p:nvPr/>
        </p:nvGrpSpPr>
        <p:grpSpPr>
          <a:xfrm>
            <a:off x="1547220" y="2864658"/>
            <a:ext cx="1591438" cy="596628"/>
            <a:chOff x="0" y="0"/>
            <a:chExt cx="3504644" cy="1455780"/>
          </a:xfrm>
        </p:grpSpPr>
        <p:grpSp>
          <p:nvGrpSpPr>
            <p:cNvPr id="241" name="Group 204">
              <a:extLst>
                <a:ext uri="{FF2B5EF4-FFF2-40B4-BE49-F238E27FC236}">
                  <a16:creationId xmlns:a16="http://schemas.microsoft.com/office/drawing/2014/main" id="{B33121B4-935D-2D1C-5014-0315EF9D666A}"/>
                </a:ext>
              </a:extLst>
            </p:cNvPr>
            <p:cNvGrpSpPr/>
            <p:nvPr/>
          </p:nvGrpSpPr>
          <p:grpSpPr>
            <a:xfrm>
              <a:off x="0" y="0"/>
              <a:ext cx="1455780" cy="1455780"/>
              <a:chOff x="0" y="0"/>
              <a:chExt cx="6350000" cy="6350000"/>
            </a:xfrm>
          </p:grpSpPr>
          <p:sp>
            <p:nvSpPr>
              <p:cNvPr id="246" name="Freeform 205">
                <a:extLst>
                  <a:ext uri="{FF2B5EF4-FFF2-40B4-BE49-F238E27FC236}">
                    <a16:creationId xmlns:a16="http://schemas.microsoft.com/office/drawing/2014/main" id="{E534870C-B82C-21EC-5F67-D4A5A0EF1AF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242" name="Group 206">
              <a:extLst>
                <a:ext uri="{FF2B5EF4-FFF2-40B4-BE49-F238E27FC236}">
                  <a16:creationId xmlns:a16="http://schemas.microsoft.com/office/drawing/2014/main" id="{7D8499C2-8A0E-059E-E670-DD6466D2CE5D}"/>
                </a:ext>
              </a:extLst>
            </p:cNvPr>
            <p:cNvGrpSpPr/>
            <p:nvPr/>
          </p:nvGrpSpPr>
          <p:grpSpPr>
            <a:xfrm>
              <a:off x="2048864" y="0"/>
              <a:ext cx="1455780" cy="1455780"/>
              <a:chOff x="0" y="0"/>
              <a:chExt cx="6350000" cy="6350000"/>
            </a:xfrm>
          </p:grpSpPr>
          <p:sp>
            <p:nvSpPr>
              <p:cNvPr id="245" name="Freeform 207">
                <a:extLst>
                  <a:ext uri="{FF2B5EF4-FFF2-40B4-BE49-F238E27FC236}">
                    <a16:creationId xmlns:a16="http://schemas.microsoft.com/office/drawing/2014/main" id="{DB5FF97D-FB7B-B595-4CBE-7A14871061D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6CE6"/>
              </a:solidFill>
            </p:spPr>
            <p:txBody>
              <a:bodyPr/>
              <a:lstStyle/>
              <a:p>
                <a:endParaRPr lang="en-US"/>
              </a:p>
            </p:txBody>
          </p:sp>
        </p:grpSp>
        <p:grpSp>
          <p:nvGrpSpPr>
            <p:cNvPr id="243" name="Group 208">
              <a:extLst>
                <a:ext uri="{FF2B5EF4-FFF2-40B4-BE49-F238E27FC236}">
                  <a16:creationId xmlns:a16="http://schemas.microsoft.com/office/drawing/2014/main" id="{E900D692-F9A6-5772-10FE-2285DC0CA74A}"/>
                </a:ext>
              </a:extLst>
            </p:cNvPr>
            <p:cNvGrpSpPr/>
            <p:nvPr/>
          </p:nvGrpSpPr>
          <p:grpSpPr>
            <a:xfrm>
              <a:off x="727890" y="0"/>
              <a:ext cx="2048864" cy="1455780"/>
              <a:chOff x="0" y="0"/>
              <a:chExt cx="855131" cy="607596"/>
            </a:xfrm>
          </p:grpSpPr>
          <p:sp>
            <p:nvSpPr>
              <p:cNvPr id="244" name="Freeform 209">
                <a:extLst>
                  <a:ext uri="{FF2B5EF4-FFF2-40B4-BE49-F238E27FC236}">
                    <a16:creationId xmlns:a16="http://schemas.microsoft.com/office/drawing/2014/main" id="{33C12DDE-A030-E0E1-E125-2A9F02EFC799}"/>
                  </a:ext>
                </a:extLst>
              </p:cNvPr>
              <p:cNvSpPr/>
              <p:nvPr/>
            </p:nvSpPr>
            <p:spPr>
              <a:xfrm>
                <a:off x="0" y="0"/>
                <a:ext cx="855131" cy="607596"/>
              </a:xfrm>
              <a:custGeom>
                <a:avLst/>
                <a:gdLst/>
                <a:ahLst/>
                <a:cxnLst/>
                <a:rect l="l" t="t" r="r" b="b"/>
                <a:pathLst>
                  <a:path w="855131" h="607596">
                    <a:moveTo>
                      <a:pt x="0" y="0"/>
                    </a:moveTo>
                    <a:lnTo>
                      <a:pt x="855131" y="0"/>
                    </a:lnTo>
                    <a:lnTo>
                      <a:pt x="855131" y="607596"/>
                    </a:lnTo>
                    <a:lnTo>
                      <a:pt x="0" y="607596"/>
                    </a:lnTo>
                    <a:close/>
                  </a:path>
                </a:pathLst>
              </a:custGeom>
              <a:solidFill>
                <a:srgbClr val="CB6CE6"/>
              </a:solidFill>
            </p:spPr>
            <p:txBody>
              <a:bodyPr/>
              <a:lstStyle/>
              <a:p>
                <a:endParaRPr lang="en-US"/>
              </a:p>
            </p:txBody>
          </p:sp>
        </p:grpSp>
      </p:grpSp>
      <p:sp>
        <p:nvSpPr>
          <p:cNvPr id="209" name="AutoShape 210">
            <a:extLst>
              <a:ext uri="{FF2B5EF4-FFF2-40B4-BE49-F238E27FC236}">
                <a16:creationId xmlns:a16="http://schemas.microsoft.com/office/drawing/2014/main" id="{C9EA9333-E480-AEE2-63FB-651C9815545C}"/>
              </a:ext>
            </a:extLst>
          </p:cNvPr>
          <p:cNvSpPr/>
          <p:nvPr/>
        </p:nvSpPr>
        <p:spPr>
          <a:xfrm flipV="1">
            <a:off x="1088579" y="2671556"/>
            <a:ext cx="817507" cy="862023"/>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210" name="AutoShape 211">
            <a:extLst>
              <a:ext uri="{FF2B5EF4-FFF2-40B4-BE49-F238E27FC236}">
                <a16:creationId xmlns:a16="http://schemas.microsoft.com/office/drawing/2014/main" id="{6414CDDD-90D8-A3B4-EE9C-D08FDCE47204}"/>
              </a:ext>
            </a:extLst>
          </p:cNvPr>
          <p:cNvSpPr/>
          <p:nvPr/>
        </p:nvSpPr>
        <p:spPr>
          <a:xfrm flipH="1" flipV="1">
            <a:off x="1927421" y="2679457"/>
            <a:ext cx="5234" cy="177301"/>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211" name="TextBox 212">
            <a:extLst>
              <a:ext uri="{FF2B5EF4-FFF2-40B4-BE49-F238E27FC236}">
                <a16:creationId xmlns:a16="http://schemas.microsoft.com/office/drawing/2014/main" id="{4465D6AD-DF8A-3B2E-9D92-431A15C325E2}"/>
              </a:ext>
            </a:extLst>
          </p:cNvPr>
          <p:cNvSpPr txBox="1"/>
          <p:nvPr/>
        </p:nvSpPr>
        <p:spPr>
          <a:xfrm>
            <a:off x="1572068" y="2914427"/>
            <a:ext cx="1584709" cy="549910"/>
          </a:xfrm>
          <a:prstGeom prst="rect">
            <a:avLst/>
          </a:prstGeom>
        </p:spPr>
        <p:txBody>
          <a:bodyPr wrap="square"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Number of layers</a:t>
            </a:r>
          </a:p>
        </p:txBody>
      </p:sp>
      <p:sp>
        <p:nvSpPr>
          <p:cNvPr id="212" name="TextBox 213">
            <a:extLst>
              <a:ext uri="{FF2B5EF4-FFF2-40B4-BE49-F238E27FC236}">
                <a16:creationId xmlns:a16="http://schemas.microsoft.com/office/drawing/2014/main" id="{3B8759E6-A096-86EC-0C19-86000B72ABE9}"/>
              </a:ext>
            </a:extLst>
          </p:cNvPr>
          <p:cNvSpPr txBox="1"/>
          <p:nvPr/>
        </p:nvSpPr>
        <p:spPr>
          <a:xfrm>
            <a:off x="1093604" y="3534394"/>
            <a:ext cx="1672027" cy="826135"/>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Number neurons per layer</a:t>
            </a:r>
          </a:p>
        </p:txBody>
      </p:sp>
      <p:sp>
        <p:nvSpPr>
          <p:cNvPr id="213" name="AutoShape 214">
            <a:extLst>
              <a:ext uri="{FF2B5EF4-FFF2-40B4-BE49-F238E27FC236}">
                <a16:creationId xmlns:a16="http://schemas.microsoft.com/office/drawing/2014/main" id="{3CE70D4C-B1F8-6BA9-495E-0473617C69DC}"/>
              </a:ext>
            </a:extLst>
          </p:cNvPr>
          <p:cNvSpPr/>
          <p:nvPr/>
        </p:nvSpPr>
        <p:spPr>
          <a:xfrm flipH="1" flipV="1">
            <a:off x="7119472" y="2711888"/>
            <a:ext cx="257433" cy="328911"/>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grpSp>
        <p:nvGrpSpPr>
          <p:cNvPr id="214" name="Group 215">
            <a:extLst>
              <a:ext uri="{FF2B5EF4-FFF2-40B4-BE49-F238E27FC236}">
                <a16:creationId xmlns:a16="http://schemas.microsoft.com/office/drawing/2014/main" id="{FF539E3A-B6C5-F271-1CD6-4894FED612A4}"/>
              </a:ext>
            </a:extLst>
          </p:cNvPr>
          <p:cNvGrpSpPr/>
          <p:nvPr/>
        </p:nvGrpSpPr>
        <p:grpSpPr>
          <a:xfrm>
            <a:off x="6545080" y="1785889"/>
            <a:ext cx="2482111" cy="963157"/>
            <a:chOff x="0" y="0"/>
            <a:chExt cx="3504644" cy="1455780"/>
          </a:xfrm>
        </p:grpSpPr>
        <p:grpSp>
          <p:nvGrpSpPr>
            <p:cNvPr id="235" name="Group 216">
              <a:extLst>
                <a:ext uri="{FF2B5EF4-FFF2-40B4-BE49-F238E27FC236}">
                  <a16:creationId xmlns:a16="http://schemas.microsoft.com/office/drawing/2014/main" id="{C7367634-D666-0202-5B76-5A9EE997FEC7}"/>
                </a:ext>
              </a:extLst>
            </p:cNvPr>
            <p:cNvGrpSpPr/>
            <p:nvPr/>
          </p:nvGrpSpPr>
          <p:grpSpPr>
            <a:xfrm>
              <a:off x="0" y="0"/>
              <a:ext cx="1455780" cy="1455780"/>
              <a:chOff x="0" y="0"/>
              <a:chExt cx="6350000" cy="6350000"/>
            </a:xfrm>
          </p:grpSpPr>
          <p:sp>
            <p:nvSpPr>
              <p:cNvPr id="240" name="Freeform 217">
                <a:extLst>
                  <a:ext uri="{FF2B5EF4-FFF2-40B4-BE49-F238E27FC236}">
                    <a16:creationId xmlns:a16="http://schemas.microsoft.com/office/drawing/2014/main" id="{4B49B9D1-06B5-F5F8-5C7A-F68E2F98FCA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5833"/>
              </a:solidFill>
            </p:spPr>
            <p:txBody>
              <a:bodyPr/>
              <a:lstStyle/>
              <a:p>
                <a:endParaRPr lang="en-US"/>
              </a:p>
            </p:txBody>
          </p:sp>
        </p:grpSp>
        <p:grpSp>
          <p:nvGrpSpPr>
            <p:cNvPr id="236" name="Group 218">
              <a:extLst>
                <a:ext uri="{FF2B5EF4-FFF2-40B4-BE49-F238E27FC236}">
                  <a16:creationId xmlns:a16="http://schemas.microsoft.com/office/drawing/2014/main" id="{D8950C70-7A4A-E301-B276-E11E2DCCCF2B}"/>
                </a:ext>
              </a:extLst>
            </p:cNvPr>
            <p:cNvGrpSpPr/>
            <p:nvPr/>
          </p:nvGrpSpPr>
          <p:grpSpPr>
            <a:xfrm>
              <a:off x="2048864" y="0"/>
              <a:ext cx="1455780" cy="1455780"/>
              <a:chOff x="0" y="0"/>
              <a:chExt cx="6350000" cy="6350000"/>
            </a:xfrm>
          </p:grpSpPr>
          <p:sp>
            <p:nvSpPr>
              <p:cNvPr id="239" name="Freeform 219">
                <a:extLst>
                  <a:ext uri="{FF2B5EF4-FFF2-40B4-BE49-F238E27FC236}">
                    <a16:creationId xmlns:a16="http://schemas.microsoft.com/office/drawing/2014/main" id="{411DC17A-E22A-B2FE-354F-9CB1EEC9C51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5833"/>
              </a:solidFill>
            </p:spPr>
            <p:txBody>
              <a:bodyPr/>
              <a:lstStyle/>
              <a:p>
                <a:endParaRPr lang="en-US"/>
              </a:p>
            </p:txBody>
          </p:sp>
        </p:grpSp>
        <p:grpSp>
          <p:nvGrpSpPr>
            <p:cNvPr id="237" name="Group 220">
              <a:extLst>
                <a:ext uri="{FF2B5EF4-FFF2-40B4-BE49-F238E27FC236}">
                  <a16:creationId xmlns:a16="http://schemas.microsoft.com/office/drawing/2014/main" id="{FB7CBB5B-566F-B114-C955-4CBDA14B3F23}"/>
                </a:ext>
              </a:extLst>
            </p:cNvPr>
            <p:cNvGrpSpPr/>
            <p:nvPr/>
          </p:nvGrpSpPr>
          <p:grpSpPr>
            <a:xfrm>
              <a:off x="727890" y="0"/>
              <a:ext cx="2048864" cy="1455780"/>
              <a:chOff x="0" y="0"/>
              <a:chExt cx="855131" cy="607596"/>
            </a:xfrm>
          </p:grpSpPr>
          <p:sp>
            <p:nvSpPr>
              <p:cNvPr id="238" name="Freeform 221">
                <a:extLst>
                  <a:ext uri="{FF2B5EF4-FFF2-40B4-BE49-F238E27FC236}">
                    <a16:creationId xmlns:a16="http://schemas.microsoft.com/office/drawing/2014/main" id="{C27DE7BC-F491-5D1D-15CA-6C92A750B7D8}"/>
                  </a:ext>
                </a:extLst>
              </p:cNvPr>
              <p:cNvSpPr/>
              <p:nvPr/>
            </p:nvSpPr>
            <p:spPr>
              <a:xfrm>
                <a:off x="0" y="0"/>
                <a:ext cx="855131" cy="607596"/>
              </a:xfrm>
              <a:custGeom>
                <a:avLst/>
                <a:gdLst/>
                <a:ahLst/>
                <a:cxnLst/>
                <a:rect l="l" t="t" r="r" b="b"/>
                <a:pathLst>
                  <a:path w="855131" h="607596">
                    <a:moveTo>
                      <a:pt x="0" y="0"/>
                    </a:moveTo>
                    <a:lnTo>
                      <a:pt x="855131" y="0"/>
                    </a:lnTo>
                    <a:lnTo>
                      <a:pt x="855131" y="607596"/>
                    </a:lnTo>
                    <a:lnTo>
                      <a:pt x="0" y="607596"/>
                    </a:lnTo>
                    <a:close/>
                  </a:path>
                </a:pathLst>
              </a:custGeom>
              <a:solidFill>
                <a:srgbClr val="795833"/>
              </a:solidFill>
            </p:spPr>
            <p:txBody>
              <a:bodyPr/>
              <a:lstStyle/>
              <a:p>
                <a:endParaRPr lang="en-US"/>
              </a:p>
            </p:txBody>
          </p:sp>
        </p:grpSp>
      </p:grpSp>
      <p:sp>
        <p:nvSpPr>
          <p:cNvPr id="215" name="TextBox 222">
            <a:extLst>
              <a:ext uri="{FF2B5EF4-FFF2-40B4-BE49-F238E27FC236}">
                <a16:creationId xmlns:a16="http://schemas.microsoft.com/office/drawing/2014/main" id="{B20E64CA-FD70-E84B-B2DF-ECA52A5E635C}"/>
              </a:ext>
            </a:extLst>
          </p:cNvPr>
          <p:cNvSpPr txBox="1"/>
          <p:nvPr/>
        </p:nvSpPr>
        <p:spPr>
          <a:xfrm>
            <a:off x="6794223" y="1905454"/>
            <a:ext cx="2130197" cy="621030"/>
          </a:xfrm>
          <a:prstGeom prst="rect">
            <a:avLst/>
          </a:prstGeom>
        </p:spPr>
        <p:txBody>
          <a:bodyPr lIns="0" tIns="0" rIns="0" bIns="0" rtlCol="0" anchor="t">
            <a:spAutoFit/>
          </a:bodyPr>
          <a:lstStyle/>
          <a:p>
            <a:pPr algn="ctr">
              <a:lnSpc>
                <a:spcPts val="2519"/>
              </a:lnSpc>
            </a:pPr>
            <a:r>
              <a:rPr lang="en-US" sz="1799" spc="115" dirty="0">
                <a:solidFill>
                  <a:srgbClr val="FFFFFF"/>
                </a:solidFill>
                <a:latin typeface="Inter"/>
                <a:ea typeface="Inter"/>
                <a:cs typeface="Inter"/>
                <a:sym typeface="Inter"/>
              </a:rPr>
              <a:t>Hyperparameters</a:t>
            </a:r>
          </a:p>
          <a:p>
            <a:pPr algn="ctr">
              <a:lnSpc>
                <a:spcPts val="2519"/>
              </a:lnSpc>
            </a:pPr>
            <a:r>
              <a:rPr lang="en-US" sz="1799" spc="115" dirty="0">
                <a:solidFill>
                  <a:srgbClr val="FFFFFF"/>
                </a:solidFill>
                <a:latin typeface="Inter"/>
                <a:ea typeface="Inter"/>
                <a:cs typeface="Inter"/>
                <a:sym typeface="Inter"/>
              </a:rPr>
              <a:t>regularization</a:t>
            </a:r>
          </a:p>
        </p:txBody>
      </p:sp>
      <p:grpSp>
        <p:nvGrpSpPr>
          <p:cNvPr id="216" name="Group 223">
            <a:extLst>
              <a:ext uri="{FF2B5EF4-FFF2-40B4-BE49-F238E27FC236}">
                <a16:creationId xmlns:a16="http://schemas.microsoft.com/office/drawing/2014/main" id="{BAEC316E-C95D-C5D5-3291-F9B3873FD6F6}"/>
              </a:ext>
            </a:extLst>
          </p:cNvPr>
          <p:cNvGrpSpPr/>
          <p:nvPr/>
        </p:nvGrpSpPr>
        <p:grpSpPr>
          <a:xfrm>
            <a:off x="7337104" y="3528037"/>
            <a:ext cx="1766740" cy="688386"/>
            <a:chOff x="0" y="0"/>
            <a:chExt cx="3081085" cy="1174331"/>
          </a:xfrm>
        </p:grpSpPr>
        <p:grpSp>
          <p:nvGrpSpPr>
            <p:cNvPr id="228" name="Group 224">
              <a:extLst>
                <a:ext uri="{FF2B5EF4-FFF2-40B4-BE49-F238E27FC236}">
                  <a16:creationId xmlns:a16="http://schemas.microsoft.com/office/drawing/2014/main" id="{42774108-6FF5-8A75-1E27-6B474D88701F}"/>
                </a:ext>
              </a:extLst>
            </p:cNvPr>
            <p:cNvGrpSpPr/>
            <p:nvPr/>
          </p:nvGrpSpPr>
          <p:grpSpPr>
            <a:xfrm>
              <a:off x="0" y="0"/>
              <a:ext cx="1174331" cy="1174331"/>
              <a:chOff x="0" y="0"/>
              <a:chExt cx="6350000" cy="6350000"/>
            </a:xfrm>
          </p:grpSpPr>
          <p:sp>
            <p:nvSpPr>
              <p:cNvPr id="234" name="Freeform 225">
                <a:extLst>
                  <a:ext uri="{FF2B5EF4-FFF2-40B4-BE49-F238E27FC236}">
                    <a16:creationId xmlns:a16="http://schemas.microsoft.com/office/drawing/2014/main" id="{5CAC6C3A-5473-3804-00C5-0E4443B1558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5833"/>
              </a:solidFill>
            </p:spPr>
            <p:txBody>
              <a:bodyPr/>
              <a:lstStyle/>
              <a:p>
                <a:endParaRPr lang="en-US"/>
              </a:p>
            </p:txBody>
          </p:sp>
        </p:grpSp>
        <p:grpSp>
          <p:nvGrpSpPr>
            <p:cNvPr id="229" name="Group 226">
              <a:extLst>
                <a:ext uri="{FF2B5EF4-FFF2-40B4-BE49-F238E27FC236}">
                  <a16:creationId xmlns:a16="http://schemas.microsoft.com/office/drawing/2014/main" id="{56C76AA0-B92E-DB1E-31DD-91124F66E6A1}"/>
                </a:ext>
              </a:extLst>
            </p:cNvPr>
            <p:cNvGrpSpPr/>
            <p:nvPr/>
          </p:nvGrpSpPr>
          <p:grpSpPr>
            <a:xfrm>
              <a:off x="1906753" y="0"/>
              <a:ext cx="1174331" cy="1174331"/>
              <a:chOff x="0" y="0"/>
              <a:chExt cx="6350000" cy="6350000"/>
            </a:xfrm>
          </p:grpSpPr>
          <p:sp>
            <p:nvSpPr>
              <p:cNvPr id="233" name="Freeform 227">
                <a:extLst>
                  <a:ext uri="{FF2B5EF4-FFF2-40B4-BE49-F238E27FC236}">
                    <a16:creationId xmlns:a16="http://schemas.microsoft.com/office/drawing/2014/main" id="{0480A6FF-CD0D-6FDB-A79D-C0A4305B50E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5833"/>
              </a:solidFill>
            </p:spPr>
            <p:txBody>
              <a:bodyPr/>
              <a:lstStyle/>
              <a:p>
                <a:endParaRPr lang="en-US"/>
              </a:p>
            </p:txBody>
          </p:sp>
        </p:grpSp>
        <p:grpSp>
          <p:nvGrpSpPr>
            <p:cNvPr id="230" name="Group 228">
              <a:extLst>
                <a:ext uri="{FF2B5EF4-FFF2-40B4-BE49-F238E27FC236}">
                  <a16:creationId xmlns:a16="http://schemas.microsoft.com/office/drawing/2014/main" id="{39433D48-D442-CE5C-8B30-552DEFC99EB9}"/>
                </a:ext>
              </a:extLst>
            </p:cNvPr>
            <p:cNvGrpSpPr/>
            <p:nvPr/>
          </p:nvGrpSpPr>
          <p:grpSpPr>
            <a:xfrm>
              <a:off x="587166" y="0"/>
              <a:ext cx="1906753" cy="1174331"/>
              <a:chOff x="0" y="0"/>
              <a:chExt cx="986550" cy="607596"/>
            </a:xfrm>
          </p:grpSpPr>
          <p:sp>
            <p:nvSpPr>
              <p:cNvPr id="231" name="Freeform 229">
                <a:extLst>
                  <a:ext uri="{FF2B5EF4-FFF2-40B4-BE49-F238E27FC236}">
                    <a16:creationId xmlns:a16="http://schemas.microsoft.com/office/drawing/2014/main" id="{C3530D95-8284-EBBF-D42D-73295923FD60}"/>
                  </a:ext>
                </a:extLst>
              </p:cNvPr>
              <p:cNvSpPr/>
              <p:nvPr/>
            </p:nvSpPr>
            <p:spPr>
              <a:xfrm>
                <a:off x="0" y="0"/>
                <a:ext cx="986550" cy="607596"/>
              </a:xfrm>
              <a:custGeom>
                <a:avLst/>
                <a:gdLst/>
                <a:ahLst/>
                <a:cxnLst/>
                <a:rect l="l" t="t" r="r" b="b"/>
                <a:pathLst>
                  <a:path w="986550" h="607596">
                    <a:moveTo>
                      <a:pt x="0" y="0"/>
                    </a:moveTo>
                    <a:lnTo>
                      <a:pt x="986550" y="0"/>
                    </a:lnTo>
                    <a:lnTo>
                      <a:pt x="986550" y="607596"/>
                    </a:lnTo>
                    <a:lnTo>
                      <a:pt x="0" y="607596"/>
                    </a:lnTo>
                    <a:close/>
                  </a:path>
                </a:pathLst>
              </a:custGeom>
              <a:solidFill>
                <a:srgbClr val="795833"/>
              </a:solidFill>
            </p:spPr>
            <p:txBody>
              <a:bodyPr/>
              <a:lstStyle/>
              <a:p>
                <a:endParaRPr lang="en-US"/>
              </a:p>
            </p:txBody>
          </p:sp>
        </p:grpSp>
      </p:grpSp>
      <p:sp>
        <p:nvSpPr>
          <p:cNvPr id="218" name="TextBox 231">
            <a:extLst>
              <a:ext uri="{FF2B5EF4-FFF2-40B4-BE49-F238E27FC236}">
                <a16:creationId xmlns:a16="http://schemas.microsoft.com/office/drawing/2014/main" id="{9E4334F7-060A-E2C2-0CF2-6E86579564DE}"/>
              </a:ext>
            </a:extLst>
          </p:cNvPr>
          <p:cNvSpPr txBox="1"/>
          <p:nvPr/>
        </p:nvSpPr>
        <p:spPr>
          <a:xfrm>
            <a:off x="7384461" y="3608942"/>
            <a:ext cx="1672027" cy="549910"/>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Early Stopping   criteria</a:t>
            </a:r>
          </a:p>
        </p:txBody>
      </p:sp>
      <p:grpSp>
        <p:nvGrpSpPr>
          <p:cNvPr id="219" name="Group 232">
            <a:extLst>
              <a:ext uri="{FF2B5EF4-FFF2-40B4-BE49-F238E27FC236}">
                <a16:creationId xmlns:a16="http://schemas.microsoft.com/office/drawing/2014/main" id="{EEE94E15-4DB2-2749-AA1C-0F5B7EE41EB5}"/>
              </a:ext>
            </a:extLst>
          </p:cNvPr>
          <p:cNvGrpSpPr/>
          <p:nvPr/>
        </p:nvGrpSpPr>
        <p:grpSpPr>
          <a:xfrm>
            <a:off x="7349371" y="2930473"/>
            <a:ext cx="1672028" cy="491150"/>
            <a:chOff x="0" y="0"/>
            <a:chExt cx="3081085" cy="1174331"/>
          </a:xfrm>
        </p:grpSpPr>
        <p:grpSp>
          <p:nvGrpSpPr>
            <p:cNvPr id="222" name="Group 233">
              <a:extLst>
                <a:ext uri="{FF2B5EF4-FFF2-40B4-BE49-F238E27FC236}">
                  <a16:creationId xmlns:a16="http://schemas.microsoft.com/office/drawing/2014/main" id="{6EE4EE32-649F-CF94-6093-BAA5B1643CB7}"/>
                </a:ext>
              </a:extLst>
            </p:cNvPr>
            <p:cNvGrpSpPr/>
            <p:nvPr/>
          </p:nvGrpSpPr>
          <p:grpSpPr>
            <a:xfrm>
              <a:off x="0" y="0"/>
              <a:ext cx="1174331" cy="1174331"/>
              <a:chOff x="0" y="0"/>
              <a:chExt cx="6350000" cy="6350000"/>
            </a:xfrm>
          </p:grpSpPr>
          <p:sp>
            <p:nvSpPr>
              <p:cNvPr id="227" name="Freeform 234">
                <a:extLst>
                  <a:ext uri="{FF2B5EF4-FFF2-40B4-BE49-F238E27FC236}">
                    <a16:creationId xmlns:a16="http://schemas.microsoft.com/office/drawing/2014/main" id="{4ABB561B-4DDF-4FD3-1548-6603F0AA312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5833"/>
              </a:solidFill>
            </p:spPr>
            <p:txBody>
              <a:bodyPr/>
              <a:lstStyle/>
              <a:p>
                <a:endParaRPr lang="en-US"/>
              </a:p>
            </p:txBody>
          </p:sp>
        </p:grpSp>
        <p:grpSp>
          <p:nvGrpSpPr>
            <p:cNvPr id="223" name="Group 235">
              <a:extLst>
                <a:ext uri="{FF2B5EF4-FFF2-40B4-BE49-F238E27FC236}">
                  <a16:creationId xmlns:a16="http://schemas.microsoft.com/office/drawing/2014/main" id="{C0B7A08E-2AD9-882F-1AF9-20B91D3FAAC6}"/>
                </a:ext>
              </a:extLst>
            </p:cNvPr>
            <p:cNvGrpSpPr/>
            <p:nvPr/>
          </p:nvGrpSpPr>
          <p:grpSpPr>
            <a:xfrm>
              <a:off x="1906753" y="0"/>
              <a:ext cx="1174331" cy="1174331"/>
              <a:chOff x="0" y="0"/>
              <a:chExt cx="6350000" cy="6350000"/>
            </a:xfrm>
          </p:grpSpPr>
          <p:sp>
            <p:nvSpPr>
              <p:cNvPr id="226" name="Freeform 236">
                <a:extLst>
                  <a:ext uri="{FF2B5EF4-FFF2-40B4-BE49-F238E27FC236}">
                    <a16:creationId xmlns:a16="http://schemas.microsoft.com/office/drawing/2014/main" id="{22B65898-5481-F788-081F-1AF7A875ACC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5833"/>
              </a:solidFill>
            </p:spPr>
            <p:txBody>
              <a:bodyPr/>
              <a:lstStyle/>
              <a:p>
                <a:endParaRPr lang="en-US"/>
              </a:p>
            </p:txBody>
          </p:sp>
        </p:grpSp>
        <p:grpSp>
          <p:nvGrpSpPr>
            <p:cNvPr id="224" name="Group 237">
              <a:extLst>
                <a:ext uri="{FF2B5EF4-FFF2-40B4-BE49-F238E27FC236}">
                  <a16:creationId xmlns:a16="http://schemas.microsoft.com/office/drawing/2014/main" id="{7177E602-C6E8-93B7-AD0C-290C1129090D}"/>
                </a:ext>
              </a:extLst>
            </p:cNvPr>
            <p:cNvGrpSpPr/>
            <p:nvPr/>
          </p:nvGrpSpPr>
          <p:grpSpPr>
            <a:xfrm>
              <a:off x="587166" y="0"/>
              <a:ext cx="1906753" cy="1174331"/>
              <a:chOff x="0" y="0"/>
              <a:chExt cx="986550" cy="607596"/>
            </a:xfrm>
          </p:grpSpPr>
          <p:sp>
            <p:nvSpPr>
              <p:cNvPr id="225" name="Freeform 238">
                <a:extLst>
                  <a:ext uri="{FF2B5EF4-FFF2-40B4-BE49-F238E27FC236}">
                    <a16:creationId xmlns:a16="http://schemas.microsoft.com/office/drawing/2014/main" id="{74C9EF01-79A2-A28B-99DF-A95346B16E74}"/>
                  </a:ext>
                </a:extLst>
              </p:cNvPr>
              <p:cNvSpPr/>
              <p:nvPr/>
            </p:nvSpPr>
            <p:spPr>
              <a:xfrm>
                <a:off x="0" y="0"/>
                <a:ext cx="986550" cy="607596"/>
              </a:xfrm>
              <a:custGeom>
                <a:avLst/>
                <a:gdLst/>
                <a:ahLst/>
                <a:cxnLst/>
                <a:rect l="l" t="t" r="r" b="b"/>
                <a:pathLst>
                  <a:path w="986550" h="607596">
                    <a:moveTo>
                      <a:pt x="0" y="0"/>
                    </a:moveTo>
                    <a:lnTo>
                      <a:pt x="986550" y="0"/>
                    </a:lnTo>
                    <a:lnTo>
                      <a:pt x="986550" y="607596"/>
                    </a:lnTo>
                    <a:lnTo>
                      <a:pt x="0" y="607596"/>
                    </a:lnTo>
                    <a:close/>
                  </a:path>
                </a:pathLst>
              </a:custGeom>
              <a:solidFill>
                <a:srgbClr val="795833"/>
              </a:solidFill>
            </p:spPr>
            <p:txBody>
              <a:bodyPr/>
              <a:lstStyle/>
              <a:p>
                <a:endParaRPr lang="en-US"/>
              </a:p>
            </p:txBody>
          </p:sp>
        </p:grpSp>
      </p:grpSp>
      <p:sp>
        <p:nvSpPr>
          <p:cNvPr id="220" name="AutoShape 239">
            <a:extLst>
              <a:ext uri="{FF2B5EF4-FFF2-40B4-BE49-F238E27FC236}">
                <a16:creationId xmlns:a16="http://schemas.microsoft.com/office/drawing/2014/main" id="{ACABE4DB-E7EE-4EDF-CECB-FFE8771A1466}"/>
              </a:ext>
            </a:extLst>
          </p:cNvPr>
          <p:cNvSpPr/>
          <p:nvPr/>
        </p:nvSpPr>
        <p:spPr>
          <a:xfrm flipH="1" flipV="1">
            <a:off x="7145415" y="2736884"/>
            <a:ext cx="203956" cy="983154"/>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221" name="TextBox 240">
            <a:extLst>
              <a:ext uri="{FF2B5EF4-FFF2-40B4-BE49-F238E27FC236}">
                <a16:creationId xmlns:a16="http://schemas.microsoft.com/office/drawing/2014/main" id="{AF9B7F51-DC06-D11B-D1C1-7BCA085434F2}"/>
              </a:ext>
            </a:extLst>
          </p:cNvPr>
          <p:cNvSpPr txBox="1"/>
          <p:nvPr/>
        </p:nvSpPr>
        <p:spPr>
          <a:xfrm>
            <a:off x="7337104" y="3051116"/>
            <a:ext cx="1672027" cy="273685"/>
          </a:xfrm>
          <a:prstGeom prst="rect">
            <a:avLst/>
          </a:prstGeom>
        </p:spPr>
        <p:txBody>
          <a:bodyPr lIns="0" tIns="0" rIns="0" bIns="0" rtlCol="0" anchor="t">
            <a:spAutoFit/>
          </a:bodyPr>
          <a:lstStyle/>
          <a:p>
            <a:pPr algn="ctr">
              <a:lnSpc>
                <a:spcPts val="2239"/>
              </a:lnSpc>
            </a:pPr>
            <a:r>
              <a:rPr lang="en-US" sz="1599" spc="102" dirty="0">
                <a:solidFill>
                  <a:srgbClr val="FFFFFF"/>
                </a:solidFill>
                <a:latin typeface="Inter"/>
                <a:ea typeface="Inter"/>
                <a:cs typeface="Inter"/>
                <a:sym typeface="Inter"/>
              </a:rPr>
              <a:t>Dropout rate</a:t>
            </a:r>
          </a:p>
        </p:txBody>
      </p:sp>
      <p:sp>
        <p:nvSpPr>
          <p:cNvPr id="379" name="AutoShape 201">
            <a:extLst>
              <a:ext uri="{FF2B5EF4-FFF2-40B4-BE49-F238E27FC236}">
                <a16:creationId xmlns:a16="http://schemas.microsoft.com/office/drawing/2014/main" id="{A7F44CE9-6882-65B2-844F-A3849B59CCC2}"/>
              </a:ext>
            </a:extLst>
          </p:cNvPr>
          <p:cNvSpPr/>
          <p:nvPr/>
        </p:nvSpPr>
        <p:spPr>
          <a:xfrm flipH="1">
            <a:off x="4871739" y="2740355"/>
            <a:ext cx="43151" cy="781364"/>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380" name="AutoShape 201">
            <a:extLst>
              <a:ext uri="{FF2B5EF4-FFF2-40B4-BE49-F238E27FC236}">
                <a16:creationId xmlns:a16="http://schemas.microsoft.com/office/drawing/2014/main" id="{2A2B9A32-1620-9149-DCFA-10BF378929A7}"/>
              </a:ext>
            </a:extLst>
          </p:cNvPr>
          <p:cNvSpPr/>
          <p:nvPr/>
        </p:nvSpPr>
        <p:spPr>
          <a:xfrm>
            <a:off x="4940176" y="2742727"/>
            <a:ext cx="190367" cy="830228"/>
          </a:xfrm>
          <a:prstGeom prst="line">
            <a:avLst/>
          </a:prstGeom>
          <a:ln w="19050" cap="flat">
            <a:solidFill>
              <a:srgbClr val="795833">
                <a:alpha val="40000"/>
              </a:srgbClr>
            </a:solidFill>
            <a:prstDash val="sysDash"/>
            <a:headEnd type="none" w="sm" len="sm"/>
            <a:tailEnd type="none" w="sm" len="sm"/>
          </a:ln>
        </p:spPr>
        <p:txBody>
          <a:bodyPr/>
          <a:lstStyle/>
          <a:p>
            <a:endParaRPr lang="en-US"/>
          </a:p>
        </p:txBody>
      </p:sp>
      <p:sp>
        <p:nvSpPr>
          <p:cNvPr id="389" name="Rounded Rectangle 388">
            <a:extLst>
              <a:ext uri="{FF2B5EF4-FFF2-40B4-BE49-F238E27FC236}">
                <a16:creationId xmlns:a16="http://schemas.microsoft.com/office/drawing/2014/main" id="{606D4F77-D998-4654-6C76-06C13BA853D4}"/>
              </a:ext>
            </a:extLst>
          </p:cNvPr>
          <p:cNvSpPr/>
          <p:nvPr/>
        </p:nvSpPr>
        <p:spPr>
          <a:xfrm>
            <a:off x="3294336" y="551444"/>
            <a:ext cx="3106464" cy="648706"/>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lumMod val="95000"/>
                    <a:lumOff val="5000"/>
                  </a:schemeClr>
                </a:solidFill>
              </a:rPr>
              <a:t>Hyperparameters</a:t>
            </a:r>
          </a:p>
        </p:txBody>
      </p:sp>
    </p:spTree>
    <p:extLst>
      <p:ext uri="{BB962C8B-B14F-4D97-AF65-F5344CB8AC3E}">
        <p14:creationId xmlns:p14="http://schemas.microsoft.com/office/powerpoint/2010/main" val="198634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53"/>
          <p:cNvSpPr txBox="1">
            <a:spLocks noGrp="1"/>
          </p:cNvSpPr>
          <p:nvPr>
            <p:ph type="title"/>
          </p:nvPr>
        </p:nvSpPr>
        <p:spPr>
          <a:xfrm>
            <a:off x="311700" y="10312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The activation function</a:t>
            </a:r>
            <a:endParaRPr>
              <a:solidFill>
                <a:srgbClr val="4A86E8"/>
              </a:solidFill>
            </a:endParaRPr>
          </a:p>
        </p:txBody>
      </p:sp>
      <p:sp>
        <p:nvSpPr>
          <p:cNvPr id="340" name="Google Shape;340;p53"/>
          <p:cNvSpPr txBox="1">
            <a:spLocks noGrp="1"/>
          </p:cNvSpPr>
          <p:nvPr>
            <p:ph type="body" idx="4294967295"/>
          </p:nvPr>
        </p:nvSpPr>
        <p:spPr>
          <a:xfrm>
            <a:off x="1737975" y="793650"/>
            <a:ext cx="7094400" cy="783900"/>
          </a:xfrm>
          <a:prstGeom prst="rect">
            <a:avLst/>
          </a:prstGeom>
          <a:solidFill>
            <a:srgbClr val="FFF2CC"/>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a:t>An activation function is simply some function we apply to each of a layer's outputs (its activations) to introduce some non-linearity. </a:t>
            </a:r>
            <a:endParaRPr sz="1600"/>
          </a:p>
        </p:txBody>
      </p:sp>
      <p:sp>
        <p:nvSpPr>
          <p:cNvPr id="341" name="Google Shape;341;p5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a:solidFill>
                <a:schemeClr val="lt1"/>
              </a:solidFill>
            </a:endParaRPr>
          </a:p>
        </p:txBody>
      </p:sp>
      <p:sp>
        <p:nvSpPr>
          <p:cNvPr id="342" name="Google Shape;342;p53"/>
          <p:cNvSpPr txBox="1"/>
          <p:nvPr/>
        </p:nvSpPr>
        <p:spPr>
          <a:xfrm>
            <a:off x="7239000" y="4165200"/>
            <a:ext cx="2019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Jadon, 2018</a:t>
            </a:r>
            <a:endParaRPr sz="1000" i="1" dirty="0">
              <a:latin typeface="Arial" panose="020B0604020202020204" pitchFamily="34" charset="0"/>
              <a:ea typeface="Roboto"/>
              <a:cs typeface="Arial" panose="020B0604020202020204" pitchFamily="34" charset="0"/>
              <a:sym typeface="Roboto"/>
            </a:endParaRPr>
          </a:p>
        </p:txBody>
      </p:sp>
      <p:pic>
        <p:nvPicPr>
          <p:cNvPr id="343" name="Google Shape;343;p53"/>
          <p:cNvPicPr preferRelativeResize="0"/>
          <p:nvPr/>
        </p:nvPicPr>
        <p:blipFill>
          <a:blip r:embed="rId3">
            <a:alphaModFix/>
          </a:blip>
          <a:stretch>
            <a:fillRect/>
          </a:stretch>
        </p:blipFill>
        <p:spPr>
          <a:xfrm>
            <a:off x="1905000" y="1592641"/>
            <a:ext cx="5734389" cy="2926174"/>
          </a:xfrm>
          <a:prstGeom prst="rect">
            <a:avLst/>
          </a:prstGeom>
          <a:noFill/>
          <a:ln>
            <a:noFill/>
          </a:ln>
        </p:spPr>
      </p:pic>
      <p:pic>
        <p:nvPicPr>
          <p:cNvPr id="344" name="Google Shape;344;p53"/>
          <p:cNvPicPr preferRelativeResize="0"/>
          <p:nvPr/>
        </p:nvPicPr>
        <p:blipFill>
          <a:blip r:embed="rId4">
            <a:alphaModFix/>
          </a:blip>
          <a:stretch>
            <a:fillRect/>
          </a:stretch>
        </p:blipFill>
        <p:spPr>
          <a:xfrm>
            <a:off x="548695" y="818425"/>
            <a:ext cx="1143500" cy="73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4"/>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Stacking dense layers together</a:t>
            </a:r>
            <a:endParaRPr>
              <a:solidFill>
                <a:srgbClr val="4A86E8"/>
              </a:solidFill>
            </a:endParaRPr>
          </a:p>
        </p:txBody>
      </p:sp>
      <p:sp>
        <p:nvSpPr>
          <p:cNvPr id="351" name="Google Shape;351;p54"/>
          <p:cNvSpPr txBox="1">
            <a:spLocks noGrp="1"/>
          </p:cNvSpPr>
          <p:nvPr>
            <p:ph type="body" idx="4294967295"/>
          </p:nvPr>
        </p:nvSpPr>
        <p:spPr>
          <a:xfrm>
            <a:off x="4371000" y="928300"/>
            <a:ext cx="4461300" cy="3511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solidFill>
                  <a:schemeClr val="tx1">
                    <a:lumMod val="95000"/>
                    <a:lumOff val="5000"/>
                  </a:schemeClr>
                </a:solidFill>
              </a:rPr>
              <a:t>With some non-linearity, we can stack layers to get complex data transformations.</a:t>
            </a:r>
            <a:endParaRPr sz="1700" dirty="0">
              <a:solidFill>
                <a:schemeClr val="tx1">
                  <a:lumMod val="95000"/>
                  <a:lumOff val="5000"/>
                </a:schemeClr>
              </a:solidFill>
            </a:endParaRPr>
          </a:p>
          <a:p>
            <a:pPr marL="457200" lvl="0" indent="-336550" algn="l" rtl="0">
              <a:spcBef>
                <a:spcPts val="1000"/>
              </a:spcBef>
              <a:spcAft>
                <a:spcPts val="0"/>
              </a:spcAft>
              <a:buSzPts val="1700"/>
              <a:buChar char="●"/>
            </a:pPr>
            <a:r>
              <a:rPr lang="en" sz="1700" dirty="0">
                <a:solidFill>
                  <a:schemeClr val="tx1">
                    <a:lumMod val="95000"/>
                    <a:lumOff val="5000"/>
                  </a:schemeClr>
                </a:solidFill>
              </a:rPr>
              <a:t>The final (output) layer is a linear unit (meaning, no activation function). That makes this network appropriate to a regression task, where we are trying to predict some arbitrary numeric value. </a:t>
            </a:r>
            <a:endParaRPr sz="1700" dirty="0">
              <a:solidFill>
                <a:schemeClr val="tx1">
                  <a:lumMod val="95000"/>
                  <a:lumOff val="5000"/>
                </a:schemeClr>
              </a:solidFill>
            </a:endParaRPr>
          </a:p>
          <a:p>
            <a:pPr marL="457200" lvl="0" indent="-336550" algn="l" rtl="0">
              <a:spcBef>
                <a:spcPts val="1000"/>
              </a:spcBef>
              <a:spcAft>
                <a:spcPts val="1000"/>
              </a:spcAft>
              <a:buSzPts val="1700"/>
              <a:buChar char="●"/>
            </a:pPr>
            <a:r>
              <a:rPr lang="en" sz="1700" dirty="0">
                <a:solidFill>
                  <a:schemeClr val="tx1">
                    <a:lumMod val="95000"/>
                    <a:lumOff val="5000"/>
                  </a:schemeClr>
                </a:solidFill>
              </a:rPr>
              <a:t>Other tasks (like classification) might require an activation function on the output.</a:t>
            </a:r>
            <a:endParaRPr sz="1700" dirty="0">
              <a:solidFill>
                <a:schemeClr val="tx1">
                  <a:lumMod val="95000"/>
                  <a:lumOff val="5000"/>
                </a:schemeClr>
              </a:solidFill>
            </a:endParaRPr>
          </a:p>
        </p:txBody>
      </p:sp>
      <p:sp>
        <p:nvSpPr>
          <p:cNvPr id="352" name="Google Shape;352;p5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a:solidFill>
                <a:schemeClr val="lt1"/>
              </a:solidFill>
            </a:endParaRPr>
          </a:p>
        </p:txBody>
      </p:sp>
      <p:pic>
        <p:nvPicPr>
          <p:cNvPr id="354" name="Google Shape;354;p54"/>
          <p:cNvPicPr preferRelativeResize="0"/>
          <p:nvPr/>
        </p:nvPicPr>
        <p:blipFill>
          <a:blip r:embed="rId3">
            <a:alphaModFix/>
          </a:blip>
          <a:stretch>
            <a:fillRect/>
          </a:stretch>
        </p:blipFill>
        <p:spPr>
          <a:xfrm>
            <a:off x="103100" y="793650"/>
            <a:ext cx="4374550" cy="3331000"/>
          </a:xfrm>
          <a:prstGeom prst="rect">
            <a:avLst/>
          </a:prstGeom>
          <a:noFill/>
          <a:ln>
            <a:noFill/>
          </a:ln>
        </p:spPr>
      </p:pic>
      <p:sp>
        <p:nvSpPr>
          <p:cNvPr id="2" name="Google Shape;323;p51">
            <a:extLst>
              <a:ext uri="{FF2B5EF4-FFF2-40B4-BE49-F238E27FC236}">
                <a16:creationId xmlns:a16="http://schemas.microsoft.com/office/drawing/2014/main" id="{F8463A47-2799-C4A3-8286-CA6B97D7FA3E}"/>
              </a:ext>
            </a:extLst>
          </p:cNvPr>
          <p:cNvSpPr txBox="1"/>
          <p:nvPr/>
        </p:nvSpPr>
        <p:spPr>
          <a:xfrm>
            <a:off x="1066800" y="4101576"/>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55"/>
          <p:cNvSpPr txBox="1">
            <a:spLocks noGrp="1"/>
          </p:cNvSpPr>
          <p:nvPr>
            <p:ph type="title"/>
          </p:nvPr>
        </p:nvSpPr>
        <p:spPr>
          <a:xfrm>
            <a:off x="311700" y="1157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The loss function</a:t>
            </a:r>
            <a:endParaRPr>
              <a:solidFill>
                <a:srgbClr val="4A86E8"/>
              </a:solidFill>
            </a:endParaRPr>
          </a:p>
        </p:txBody>
      </p:sp>
      <p:sp>
        <p:nvSpPr>
          <p:cNvPr id="361" name="Google Shape;361;p55"/>
          <p:cNvSpPr txBox="1">
            <a:spLocks noGrp="1"/>
          </p:cNvSpPr>
          <p:nvPr>
            <p:ph type="body" idx="4294967295"/>
          </p:nvPr>
        </p:nvSpPr>
        <p:spPr>
          <a:xfrm>
            <a:off x="233168" y="829597"/>
            <a:ext cx="8775300" cy="1778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dirty="0">
                <a:solidFill>
                  <a:schemeClr val="tx1">
                    <a:lumMod val="95000"/>
                    <a:lumOff val="5000"/>
                  </a:schemeClr>
                </a:solidFill>
              </a:rPr>
              <a:t>Measures the disparity between the target's true value and the predicted value.</a:t>
            </a:r>
          </a:p>
          <a:p>
            <a:pPr marL="457200" lvl="0" indent="-330200" algn="l" rtl="0">
              <a:spcBef>
                <a:spcPts val="0"/>
              </a:spcBef>
              <a:spcAft>
                <a:spcPts val="0"/>
              </a:spcAft>
              <a:buSzPts val="1600"/>
              <a:buChar char="●"/>
            </a:pPr>
            <a:r>
              <a:rPr lang="en-US" dirty="0">
                <a:solidFill>
                  <a:schemeClr val="tx1">
                    <a:lumMod val="95000"/>
                    <a:lumOff val="5000"/>
                  </a:schemeClr>
                </a:solidFill>
              </a:rPr>
              <a:t> A common loss function for regression problems is the mean absolute error (MAE). </a:t>
            </a:r>
          </a:p>
        </p:txBody>
      </p:sp>
      <p:sp>
        <p:nvSpPr>
          <p:cNvPr id="362" name="Google Shape;362;p5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a:solidFill>
                <a:schemeClr val="lt1"/>
              </a:solidFill>
            </a:endParaRPr>
          </a:p>
        </p:txBody>
      </p:sp>
      <p:pic>
        <p:nvPicPr>
          <p:cNvPr id="364" name="Google Shape;364;p55"/>
          <p:cNvPicPr preferRelativeResize="0"/>
          <p:nvPr/>
        </p:nvPicPr>
        <p:blipFill>
          <a:blip r:embed="rId3">
            <a:alphaModFix/>
          </a:blip>
          <a:stretch>
            <a:fillRect/>
          </a:stretch>
        </p:blipFill>
        <p:spPr>
          <a:xfrm>
            <a:off x="1981200" y="1657350"/>
            <a:ext cx="4800600" cy="2474225"/>
          </a:xfrm>
          <a:prstGeom prst="rect">
            <a:avLst/>
          </a:prstGeom>
          <a:noFill/>
          <a:ln>
            <a:noFill/>
          </a:ln>
        </p:spPr>
      </p:pic>
      <p:sp>
        <p:nvSpPr>
          <p:cNvPr id="2" name="Google Shape;323;p51">
            <a:extLst>
              <a:ext uri="{FF2B5EF4-FFF2-40B4-BE49-F238E27FC236}">
                <a16:creationId xmlns:a16="http://schemas.microsoft.com/office/drawing/2014/main" id="{E16FE6FB-0374-53D3-8A53-D07D821B6C12}"/>
              </a:ext>
            </a:extLst>
          </p:cNvPr>
          <p:cNvSpPr txBox="1"/>
          <p:nvPr/>
        </p:nvSpPr>
        <p:spPr>
          <a:xfrm>
            <a:off x="4645335" y="4131575"/>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4EDC-09A3-486F-AE4E-4FFCDC30F3CF}"/>
              </a:ext>
            </a:extLst>
          </p:cNvPr>
          <p:cNvSpPr>
            <a:spLocks noGrp="1"/>
          </p:cNvSpPr>
          <p:nvPr>
            <p:ph type="title"/>
          </p:nvPr>
        </p:nvSpPr>
        <p:spPr>
          <a:xfrm>
            <a:off x="457200" y="418112"/>
            <a:ext cx="8229600" cy="742950"/>
          </a:xfrm>
        </p:spPr>
        <p:txBody>
          <a:bodyPr/>
          <a:lstStyle/>
          <a:p>
            <a:r>
              <a:rPr lang="en-US" dirty="0">
                <a:solidFill>
                  <a:srgbClr val="4A86E8"/>
                </a:solidFill>
              </a:rPr>
              <a:t>The optimizer: stochastic gradient descent</a:t>
            </a:r>
          </a:p>
        </p:txBody>
      </p:sp>
      <p:sp>
        <p:nvSpPr>
          <p:cNvPr id="3" name="Content Placeholder 2">
            <a:extLst>
              <a:ext uri="{FF2B5EF4-FFF2-40B4-BE49-F238E27FC236}">
                <a16:creationId xmlns:a16="http://schemas.microsoft.com/office/drawing/2014/main" id="{1C64C044-C62F-4393-B158-CC1CD3AF7E9E}"/>
              </a:ext>
            </a:extLst>
          </p:cNvPr>
          <p:cNvSpPr>
            <a:spLocks noGrp="1"/>
          </p:cNvSpPr>
          <p:nvPr>
            <p:ph sz="half" idx="1"/>
          </p:nvPr>
        </p:nvSpPr>
        <p:spPr>
          <a:xfrm>
            <a:off x="76200" y="1315329"/>
            <a:ext cx="4038600" cy="3108722"/>
          </a:xfrm>
        </p:spPr>
        <p:txBody>
          <a:bodyPr/>
          <a:lstStyle/>
          <a:p>
            <a:pPr marL="120650" lvl="0" indent="0">
              <a:spcBef>
                <a:spcPts val="1000"/>
              </a:spcBef>
              <a:spcAft>
                <a:spcPts val="0"/>
              </a:spcAft>
              <a:buSzPts val="1700"/>
              <a:buNone/>
            </a:pPr>
            <a:r>
              <a:rPr lang="en-US" sz="1700" dirty="0"/>
              <a:t>STEPS:</a:t>
            </a:r>
          </a:p>
          <a:p>
            <a:pPr marL="514350" indent="-336550">
              <a:spcBef>
                <a:spcPts val="0"/>
              </a:spcBef>
              <a:spcAft>
                <a:spcPts val="0"/>
              </a:spcAft>
              <a:buSzPts val="1700"/>
              <a:buChar char="○"/>
            </a:pPr>
            <a:r>
              <a:rPr lang="en-US" sz="1600" dirty="0">
                <a:solidFill>
                  <a:schemeClr val="tx1">
                    <a:lumMod val="95000"/>
                    <a:lumOff val="5000"/>
                  </a:schemeClr>
                </a:solidFill>
              </a:rPr>
              <a:t>Sample some training data and run it through the network to make predictions</a:t>
            </a:r>
          </a:p>
          <a:p>
            <a:pPr marL="514350" indent="-336550">
              <a:spcBef>
                <a:spcPts val="0"/>
              </a:spcBef>
              <a:spcAft>
                <a:spcPts val="0"/>
              </a:spcAft>
              <a:buSzPts val="1700"/>
              <a:buChar char="○"/>
            </a:pPr>
            <a:endParaRPr lang="en-US" sz="1600" dirty="0">
              <a:solidFill>
                <a:schemeClr val="tx1">
                  <a:lumMod val="95000"/>
                  <a:lumOff val="5000"/>
                </a:schemeClr>
              </a:solidFill>
            </a:endParaRPr>
          </a:p>
          <a:p>
            <a:pPr marL="514350" indent="-336550">
              <a:spcBef>
                <a:spcPts val="0"/>
              </a:spcBef>
              <a:spcAft>
                <a:spcPts val="0"/>
              </a:spcAft>
              <a:buSzPts val="1700"/>
              <a:buChar char="○"/>
            </a:pPr>
            <a:r>
              <a:rPr lang="en-US" sz="1600" dirty="0">
                <a:solidFill>
                  <a:schemeClr val="tx1">
                    <a:lumMod val="95000"/>
                    <a:lumOff val="5000"/>
                  </a:schemeClr>
                </a:solidFill>
              </a:rPr>
              <a:t>Measure the loss between the predictions and the true values</a:t>
            </a:r>
          </a:p>
          <a:p>
            <a:pPr marL="514350" indent="-336550">
              <a:spcBef>
                <a:spcPts val="0"/>
              </a:spcBef>
              <a:spcAft>
                <a:spcPts val="0"/>
              </a:spcAft>
              <a:buSzPts val="1700"/>
              <a:buChar char="○"/>
            </a:pPr>
            <a:endParaRPr lang="en-US" sz="1600" dirty="0">
              <a:solidFill>
                <a:schemeClr val="tx1">
                  <a:lumMod val="95000"/>
                  <a:lumOff val="5000"/>
                </a:schemeClr>
              </a:solidFill>
            </a:endParaRPr>
          </a:p>
          <a:p>
            <a:pPr marL="514350" indent="-336550">
              <a:spcBef>
                <a:spcPts val="0"/>
              </a:spcBef>
              <a:spcAft>
                <a:spcPts val="0"/>
              </a:spcAft>
              <a:buSzPts val="1700"/>
              <a:buChar char="○"/>
            </a:pPr>
            <a:r>
              <a:rPr lang="en-US" sz="1600" dirty="0">
                <a:solidFill>
                  <a:schemeClr val="tx1">
                    <a:lumMod val="95000"/>
                    <a:lumOff val="5000"/>
                  </a:schemeClr>
                </a:solidFill>
              </a:rPr>
              <a:t>Adjust the weights toward lower loss</a:t>
            </a:r>
          </a:p>
          <a:p>
            <a:pPr marL="514350" indent="-336550">
              <a:spcBef>
                <a:spcPts val="0"/>
              </a:spcBef>
              <a:spcAft>
                <a:spcPts val="0"/>
              </a:spcAft>
              <a:buSzPts val="1700"/>
              <a:buChar char="○"/>
            </a:pPr>
            <a:endParaRPr lang="en-US" sz="1600" dirty="0">
              <a:solidFill>
                <a:schemeClr val="tx1">
                  <a:lumMod val="95000"/>
                  <a:lumOff val="5000"/>
                </a:schemeClr>
              </a:solidFill>
            </a:endParaRPr>
          </a:p>
          <a:p>
            <a:pPr marL="514350" indent="-336550">
              <a:spcBef>
                <a:spcPts val="0"/>
              </a:spcBef>
              <a:spcAft>
                <a:spcPts val="0"/>
              </a:spcAft>
              <a:buSzPts val="1700"/>
              <a:buChar char="○"/>
            </a:pPr>
            <a:r>
              <a:rPr lang="en-US" sz="1600" dirty="0">
                <a:solidFill>
                  <a:schemeClr val="tx1">
                    <a:lumMod val="95000"/>
                    <a:lumOff val="5000"/>
                  </a:schemeClr>
                </a:solidFill>
              </a:rPr>
              <a:t>Repeat</a:t>
            </a:r>
          </a:p>
          <a:p>
            <a:pPr marL="0" indent="0">
              <a:buNone/>
            </a:pPr>
            <a:endParaRPr lang="en-US" dirty="0"/>
          </a:p>
          <a:p>
            <a:endParaRPr lang="en-US" dirty="0"/>
          </a:p>
        </p:txBody>
      </p:sp>
      <p:pic>
        <p:nvPicPr>
          <p:cNvPr id="5" name="Picture 2" descr="Stochastic vs Batch Gradient Descent - Divakar Kapil - Medium">
            <a:extLst>
              <a:ext uri="{FF2B5EF4-FFF2-40B4-BE49-F238E27FC236}">
                <a16:creationId xmlns:a16="http://schemas.microsoft.com/office/drawing/2014/main" id="{09E2A47B-82FC-4585-929B-86342988A0C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037928" y="1253301"/>
            <a:ext cx="4757857" cy="2954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0FADBB-8DA6-4499-9644-4E8085BE0790}"/>
              </a:ext>
            </a:extLst>
          </p:cNvPr>
          <p:cNvSpPr txBox="1"/>
          <p:nvPr/>
        </p:nvSpPr>
        <p:spPr>
          <a:xfrm>
            <a:off x="4179403" y="4308635"/>
            <a:ext cx="4693914" cy="230832"/>
          </a:xfrm>
          <a:prstGeom prst="rect">
            <a:avLst/>
          </a:prstGeom>
          <a:noFill/>
        </p:spPr>
        <p:txBody>
          <a:bodyPr wrap="none" rtlCol="0">
            <a:spAutoFit/>
          </a:bodyPr>
          <a:lstStyle/>
          <a:p>
            <a:r>
              <a:rPr lang="en-US" sz="900" dirty="0">
                <a:hlinkClick r:id="rId4"/>
              </a:rPr>
              <a:t>https://medium.com/@divakar_239/stochastic-vs-batch-gradient-descent-8820568eada1</a:t>
            </a:r>
            <a:endParaRPr lang="en-US" sz="900" dirty="0"/>
          </a:p>
        </p:txBody>
      </p:sp>
      <p:sp>
        <p:nvSpPr>
          <p:cNvPr id="4" name="Slide Number Placeholder 3">
            <a:extLst>
              <a:ext uri="{FF2B5EF4-FFF2-40B4-BE49-F238E27FC236}">
                <a16:creationId xmlns:a16="http://schemas.microsoft.com/office/drawing/2014/main" id="{CB0C3695-43E6-4F0E-8232-1F8B2A078B9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BD499A-B17E-4661-A2AD-9FD37B5A9CF0}" type="slidenum">
              <a:rPr lang="en-US" smtClean="0"/>
              <a:pPr/>
              <a:t>17</a:t>
            </a:fld>
            <a:endParaRPr lang="en-US"/>
          </a:p>
        </p:txBody>
      </p:sp>
    </p:spTree>
    <p:extLst>
      <p:ext uri="{BB962C8B-B14F-4D97-AF65-F5344CB8AC3E}">
        <p14:creationId xmlns:p14="http://schemas.microsoft.com/office/powerpoint/2010/main" val="268533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57"/>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Learning Rate and Batch Size</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379" name="Google Shape;379;p57"/>
          <p:cNvSpPr txBox="1">
            <a:spLocks noGrp="1"/>
          </p:cNvSpPr>
          <p:nvPr>
            <p:ph type="body" idx="4294967295"/>
          </p:nvPr>
        </p:nvSpPr>
        <p:spPr>
          <a:xfrm>
            <a:off x="184350" y="864117"/>
            <a:ext cx="8775300" cy="3660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dirty="0">
                <a:solidFill>
                  <a:schemeClr val="tx1">
                    <a:lumMod val="95000"/>
                    <a:lumOff val="5000"/>
                  </a:schemeClr>
                </a:solidFill>
              </a:rPr>
              <a:t>Every time SGD sees a new minibatch, it will shift the weights (w the slope and b the y-intercept) toward their correct values on that batch.</a:t>
            </a:r>
            <a:endParaRPr dirty="0">
              <a:solidFill>
                <a:schemeClr val="tx1">
                  <a:lumMod val="95000"/>
                  <a:lumOff val="5000"/>
                </a:schemeClr>
              </a:solidFill>
            </a:endParaRPr>
          </a:p>
          <a:p>
            <a:pPr marL="457200" lvl="0" indent="-336550" algn="l" rtl="0">
              <a:spcBef>
                <a:spcPts val="1000"/>
              </a:spcBef>
              <a:spcAft>
                <a:spcPts val="0"/>
              </a:spcAft>
              <a:buSzPts val="1700"/>
              <a:buChar char="●"/>
            </a:pPr>
            <a:r>
              <a:rPr lang="en" dirty="0">
                <a:solidFill>
                  <a:schemeClr val="tx1">
                    <a:lumMod val="95000"/>
                    <a:lumOff val="5000"/>
                  </a:schemeClr>
                </a:solidFill>
              </a:rPr>
              <a:t>The size of these shifts is determined by the </a:t>
            </a:r>
            <a:r>
              <a:rPr lang="en" b="1" dirty="0">
                <a:solidFill>
                  <a:schemeClr val="tx1">
                    <a:lumMod val="95000"/>
                    <a:lumOff val="5000"/>
                  </a:schemeClr>
                </a:solidFill>
              </a:rPr>
              <a:t>learning rate.</a:t>
            </a:r>
            <a:r>
              <a:rPr lang="en" dirty="0">
                <a:solidFill>
                  <a:schemeClr val="tx1">
                    <a:lumMod val="95000"/>
                    <a:lumOff val="5000"/>
                  </a:schemeClr>
                </a:solidFill>
              </a:rPr>
              <a:t> A smaller learning rate means the network needs to see more mini-batches before its weights converge to their best values.</a:t>
            </a:r>
            <a:endParaRPr dirty="0">
              <a:solidFill>
                <a:schemeClr val="tx1">
                  <a:lumMod val="95000"/>
                  <a:lumOff val="5000"/>
                </a:schemeClr>
              </a:solidFill>
            </a:endParaRPr>
          </a:p>
          <a:p>
            <a:pPr marL="457200" lvl="0" indent="-336550" algn="l" rtl="0">
              <a:spcBef>
                <a:spcPts val="1000"/>
              </a:spcBef>
              <a:spcAft>
                <a:spcPts val="0"/>
              </a:spcAft>
              <a:buSzPts val="1700"/>
              <a:buChar char="●"/>
            </a:pPr>
            <a:r>
              <a:rPr lang="en" dirty="0">
                <a:solidFill>
                  <a:schemeClr val="tx1">
                    <a:lumMod val="95000"/>
                    <a:lumOff val="5000"/>
                  </a:schemeClr>
                </a:solidFill>
              </a:rPr>
              <a:t>The learning rate and the size of the mini-batches are the two parameters that have the largest effect on how the SGD training proceeds. Their interaction is often subtle and the right choice for these parameters isn't always obvious.</a:t>
            </a:r>
            <a:endParaRPr dirty="0">
              <a:solidFill>
                <a:schemeClr val="tx1">
                  <a:lumMod val="95000"/>
                  <a:lumOff val="5000"/>
                </a:schemeClr>
              </a:solidFill>
            </a:endParaRPr>
          </a:p>
          <a:p>
            <a:pPr marL="457200" lvl="0" indent="-336550" algn="l" rtl="0">
              <a:spcBef>
                <a:spcPts val="1000"/>
              </a:spcBef>
              <a:spcAft>
                <a:spcPts val="1000"/>
              </a:spcAft>
              <a:buSzPts val="1700"/>
              <a:buChar char="●"/>
            </a:pPr>
            <a:r>
              <a:rPr lang="en" b="1" dirty="0">
                <a:solidFill>
                  <a:schemeClr val="tx1">
                    <a:lumMod val="95000"/>
                    <a:lumOff val="5000"/>
                  </a:schemeClr>
                </a:solidFill>
              </a:rPr>
              <a:t>Adam</a:t>
            </a:r>
            <a:r>
              <a:rPr lang="en" dirty="0">
                <a:solidFill>
                  <a:schemeClr val="tx1">
                    <a:lumMod val="95000"/>
                    <a:lumOff val="5000"/>
                  </a:schemeClr>
                </a:solidFill>
              </a:rPr>
              <a:t> is an SGD algorithm that has an adaptive learning rate that makes it suitable for most problems without any hyperparameter tuning.</a:t>
            </a:r>
            <a:endParaRPr dirty="0">
              <a:solidFill>
                <a:schemeClr val="tx1">
                  <a:lumMod val="95000"/>
                  <a:lumOff val="5000"/>
                </a:schemeClr>
              </a:solidFill>
            </a:endParaRPr>
          </a:p>
        </p:txBody>
      </p:sp>
      <p:sp>
        <p:nvSpPr>
          <p:cNvPr id="380" name="Google Shape;380;p5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5" name="Picture 4" descr="A diagram of a machine learning process&#10;&#10;AI-generated content may be incorrect.">
            <a:extLst>
              <a:ext uri="{FF2B5EF4-FFF2-40B4-BE49-F238E27FC236}">
                <a16:creationId xmlns:a16="http://schemas.microsoft.com/office/drawing/2014/main" id="{9129FC87-B77A-9A1A-D1F2-4EC91ABC4825}"/>
              </a:ext>
            </a:extLst>
          </p:cNvPr>
          <p:cNvPicPr>
            <a:picLocks noChangeAspect="1"/>
          </p:cNvPicPr>
          <p:nvPr/>
        </p:nvPicPr>
        <p:blipFill>
          <a:blip r:embed="rId3"/>
          <a:srcRect l="4190" t="2181" r="1955" b="4035"/>
          <a:stretch/>
        </p:blipFill>
        <p:spPr>
          <a:xfrm>
            <a:off x="228600" y="928689"/>
            <a:ext cx="5585333" cy="3131474"/>
          </a:xfrm>
          <a:prstGeom prst="rect">
            <a:avLst/>
          </a:prstGeom>
        </p:spPr>
      </p:pic>
      <p:sp>
        <p:nvSpPr>
          <p:cNvPr id="211" name="Google Shape;211;p41"/>
          <p:cNvSpPr txBox="1">
            <a:spLocks noGrp="1"/>
          </p:cNvSpPr>
          <p:nvPr>
            <p:ph type="title"/>
          </p:nvPr>
        </p:nvSpPr>
        <p:spPr>
          <a:xfrm>
            <a:off x="311700" y="204076"/>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A86E8"/>
                </a:solidFill>
              </a:rPr>
              <a:t>What is Deep Learning (DL)?</a:t>
            </a:r>
            <a:endParaRPr dirty="0">
              <a:solidFill>
                <a:srgbClr val="4A86E8"/>
              </a:solidFill>
            </a:endParaRPr>
          </a:p>
        </p:txBody>
      </p:sp>
      <p:sp>
        <p:nvSpPr>
          <p:cNvPr id="213" name="Google Shape;213;p4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a:t>
            </a:fld>
            <a:endParaRPr>
              <a:solidFill>
                <a:schemeClr val="lt1"/>
              </a:solidFill>
            </a:endParaRPr>
          </a:p>
        </p:txBody>
      </p:sp>
      <p:sp>
        <p:nvSpPr>
          <p:cNvPr id="216" name="Google Shape;216;p41"/>
          <p:cNvSpPr txBox="1"/>
          <p:nvPr/>
        </p:nvSpPr>
        <p:spPr>
          <a:xfrm>
            <a:off x="3352800" y="4176976"/>
            <a:ext cx="2191583"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Created in </a:t>
            </a:r>
            <a:r>
              <a:rPr lang="en" sz="1000" i="1" dirty="0" err="1">
                <a:latin typeface="Arial" panose="020B0604020202020204" pitchFamily="34" charset="0"/>
                <a:ea typeface="Roboto"/>
                <a:cs typeface="Arial" panose="020B0604020202020204" pitchFamily="34" charset="0"/>
                <a:sym typeface="Roboto"/>
              </a:rPr>
              <a:t>LucidChart</a:t>
            </a:r>
            <a:r>
              <a:rPr lang="en" sz="1000" i="1" dirty="0">
                <a:latin typeface="Arial" panose="020B0604020202020204" pitchFamily="34" charset="0"/>
                <a:ea typeface="Roboto"/>
                <a:cs typeface="Arial" panose="020B0604020202020204" pitchFamily="34" charset="0"/>
                <a:sym typeface="Roboto"/>
              </a:rPr>
              <a:t> by C. Arighi</a:t>
            </a:r>
            <a:endParaRPr sz="1000" i="1" dirty="0">
              <a:latin typeface="Arial" panose="020B0604020202020204" pitchFamily="34" charset="0"/>
              <a:ea typeface="Roboto"/>
              <a:cs typeface="Arial" panose="020B0604020202020204" pitchFamily="34" charset="0"/>
              <a:sym typeface="Roboto"/>
            </a:endParaRPr>
          </a:p>
        </p:txBody>
      </p:sp>
      <p:pic>
        <p:nvPicPr>
          <p:cNvPr id="6" name="Picture 2">
            <a:extLst>
              <a:ext uri="{FF2B5EF4-FFF2-40B4-BE49-F238E27FC236}">
                <a16:creationId xmlns:a16="http://schemas.microsoft.com/office/drawing/2014/main" id="{8D22E932-8C5C-4D0C-47EB-136705CB3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862" y="1581150"/>
            <a:ext cx="2560844" cy="205897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16;p41">
            <a:extLst>
              <a:ext uri="{FF2B5EF4-FFF2-40B4-BE49-F238E27FC236}">
                <a16:creationId xmlns:a16="http://schemas.microsoft.com/office/drawing/2014/main" id="{63A242A7-E2DA-6C39-E8B7-30E548D01BF1}"/>
              </a:ext>
            </a:extLst>
          </p:cNvPr>
          <p:cNvSpPr txBox="1"/>
          <p:nvPr/>
        </p:nvSpPr>
        <p:spPr>
          <a:xfrm>
            <a:off x="7364639" y="4195890"/>
            <a:ext cx="2191583"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dirty="0">
                <a:latin typeface="Arial" panose="020B0604020202020204" pitchFamily="34" charset="0"/>
                <a:ea typeface="Roboto"/>
                <a:cs typeface="Arial" panose="020B0604020202020204" pitchFamily="34" charset="0"/>
                <a:sym typeface="Roboto"/>
              </a:rPr>
              <a:t>S</a:t>
            </a:r>
            <a:r>
              <a:rPr lang="en" sz="1000" i="1" dirty="0" err="1">
                <a:latin typeface="Arial" panose="020B0604020202020204" pitchFamily="34" charset="0"/>
                <a:ea typeface="Roboto"/>
                <a:cs typeface="Arial" panose="020B0604020202020204" pitchFamily="34" charset="0"/>
                <a:sym typeface="Roboto"/>
              </a:rPr>
              <a:t>ource</a:t>
            </a:r>
            <a:r>
              <a:rPr lang="en" sz="1000" i="1" dirty="0">
                <a:latin typeface="Arial" panose="020B0604020202020204" pitchFamily="34" charset="0"/>
                <a:ea typeface="Roboto"/>
                <a:cs typeface="Arial" panose="020B0604020202020204" pitchFamily="34" charset="0"/>
                <a:sym typeface="Roboto"/>
              </a:rPr>
              <a:t>: Zappone, 2019</a:t>
            </a:r>
            <a:endParaRPr sz="1000" i="1" dirty="0">
              <a:latin typeface="Arial" panose="020B0604020202020204" pitchFamily="34" charset="0"/>
              <a:ea typeface="Roboto"/>
              <a:cs typeface="Arial" panose="020B0604020202020204" pitchFamily="34" charset="0"/>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58"/>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The information in the training data</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387" name="Google Shape;387;p58"/>
          <p:cNvSpPr txBox="1">
            <a:spLocks noGrp="1"/>
          </p:cNvSpPr>
          <p:nvPr>
            <p:ph type="body" idx="4294967295"/>
          </p:nvPr>
        </p:nvSpPr>
        <p:spPr>
          <a:xfrm>
            <a:off x="164325" y="793650"/>
            <a:ext cx="8775300" cy="3166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dirty="0"/>
              <a:t>Signal</a:t>
            </a:r>
            <a:r>
              <a:rPr lang="en" sz="1700" dirty="0"/>
              <a:t>:</a:t>
            </a:r>
            <a:endParaRPr sz="1700" dirty="0"/>
          </a:p>
          <a:p>
            <a:pPr marL="914400" lvl="1" indent="-336550" algn="l" rtl="0">
              <a:spcBef>
                <a:spcPts val="0"/>
              </a:spcBef>
              <a:spcAft>
                <a:spcPts val="0"/>
              </a:spcAft>
              <a:buSzPts val="1700"/>
              <a:buChar char="○"/>
            </a:pPr>
            <a:r>
              <a:rPr lang="en" sz="1700" dirty="0">
                <a:solidFill>
                  <a:schemeClr val="tx1">
                    <a:lumMod val="95000"/>
                    <a:lumOff val="5000"/>
                  </a:schemeClr>
                </a:solidFill>
              </a:rPr>
              <a:t>The signal is the part that generalizes, the part that can help our model make predictions from new data. </a:t>
            </a:r>
            <a:endParaRPr sz="1700" dirty="0">
              <a:solidFill>
                <a:schemeClr val="tx1">
                  <a:lumMod val="95000"/>
                  <a:lumOff val="5000"/>
                </a:schemeClr>
              </a:solidFill>
            </a:endParaRPr>
          </a:p>
          <a:p>
            <a:pPr marL="1371600" lvl="0" indent="0" algn="l" rtl="0">
              <a:spcBef>
                <a:spcPts val="1600"/>
              </a:spcBef>
              <a:spcAft>
                <a:spcPts val="0"/>
              </a:spcAft>
              <a:buNone/>
            </a:pPr>
            <a:endParaRPr sz="1700" dirty="0"/>
          </a:p>
          <a:p>
            <a:pPr marL="457200" lvl="0" indent="-336550" algn="l" rtl="0">
              <a:spcBef>
                <a:spcPts val="1600"/>
              </a:spcBef>
              <a:spcAft>
                <a:spcPts val="0"/>
              </a:spcAft>
              <a:buSzPts val="1700"/>
              <a:buChar char="●"/>
            </a:pPr>
            <a:r>
              <a:rPr lang="en" sz="1700" b="1" dirty="0"/>
              <a:t>Noise</a:t>
            </a:r>
            <a:r>
              <a:rPr lang="en" sz="1700" dirty="0"/>
              <a:t>:</a:t>
            </a:r>
            <a:endParaRPr sz="1700" dirty="0"/>
          </a:p>
          <a:p>
            <a:pPr marL="971550" lvl="1" indent="-336550" algn="l" rtl="0">
              <a:spcBef>
                <a:spcPts val="0"/>
              </a:spcBef>
              <a:spcAft>
                <a:spcPts val="0"/>
              </a:spcAft>
              <a:buSzPts val="1700"/>
              <a:buChar char="○"/>
            </a:pPr>
            <a:r>
              <a:rPr lang="en" sz="1700" dirty="0">
                <a:solidFill>
                  <a:schemeClr val="tx1">
                    <a:lumMod val="95000"/>
                    <a:lumOff val="5000"/>
                  </a:schemeClr>
                </a:solidFill>
              </a:rPr>
              <a:t>The noise is that part that is only true of the training data; the noise is all of the random fluctuation that comes from data in the real-world or all of the incidental, non-informative patterns that can't actually help the model make predictions. The noise is the part might look useful but really isn't.</a:t>
            </a:r>
            <a:endParaRPr sz="1700" dirty="0">
              <a:solidFill>
                <a:schemeClr val="tx1">
                  <a:lumMod val="95000"/>
                  <a:lumOff val="5000"/>
                </a:schemeClr>
              </a:solidFill>
            </a:endParaRPr>
          </a:p>
          <a:p>
            <a:pPr marL="457200" lvl="0" indent="0" algn="l" rtl="0">
              <a:spcBef>
                <a:spcPts val="1600"/>
              </a:spcBef>
              <a:spcAft>
                <a:spcPts val="1600"/>
              </a:spcAft>
              <a:buNone/>
            </a:pPr>
            <a:endParaRPr sz="1700" dirty="0"/>
          </a:p>
        </p:txBody>
      </p:sp>
      <p:sp>
        <p:nvSpPr>
          <p:cNvPr id="388" name="Google Shape;388;p5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59"/>
          <p:cNvSpPr txBox="1">
            <a:spLocks noGrp="1"/>
          </p:cNvSpPr>
          <p:nvPr>
            <p:ph type="title"/>
          </p:nvPr>
        </p:nvSpPr>
        <p:spPr>
          <a:xfrm>
            <a:off x="311700" y="1169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The learning curves</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395" name="Google Shape;395;p59"/>
          <p:cNvSpPr txBox="1">
            <a:spLocks noGrp="1"/>
          </p:cNvSpPr>
          <p:nvPr>
            <p:ph type="body" idx="4294967295"/>
          </p:nvPr>
        </p:nvSpPr>
        <p:spPr>
          <a:xfrm>
            <a:off x="164325" y="793650"/>
            <a:ext cx="8775300" cy="1638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solidFill>
                  <a:schemeClr val="tx1">
                    <a:lumMod val="95000"/>
                    <a:lumOff val="5000"/>
                  </a:schemeClr>
                </a:solidFill>
              </a:rPr>
              <a:t>We train a model by choosing weights or parameters that minimize the loss on a training set. However, to accurately assess a model's performance, we also need to evaluate it on a new set of data, the validation data.</a:t>
            </a:r>
            <a:endParaRPr sz="1600" dirty="0">
              <a:solidFill>
                <a:schemeClr val="tx1">
                  <a:lumMod val="95000"/>
                  <a:lumOff val="5000"/>
                </a:schemeClr>
              </a:solidFill>
            </a:endParaRPr>
          </a:p>
          <a:p>
            <a:pPr marL="457200" lvl="0" indent="-330200" algn="l" rtl="0">
              <a:spcBef>
                <a:spcPts val="0"/>
              </a:spcBef>
              <a:spcAft>
                <a:spcPts val="0"/>
              </a:spcAft>
              <a:buSzPts val="1600"/>
              <a:buChar char="●"/>
            </a:pPr>
            <a:r>
              <a:rPr lang="en" sz="1600" dirty="0">
                <a:solidFill>
                  <a:schemeClr val="tx1">
                    <a:lumMod val="95000"/>
                    <a:lumOff val="5000"/>
                  </a:schemeClr>
                </a:solidFill>
              </a:rPr>
              <a:t>We can keep a history of the training and validation loss over the epochs during the model training process. That can be used to plot the learning curves.</a:t>
            </a:r>
            <a:endParaRPr sz="1600" dirty="0">
              <a:solidFill>
                <a:schemeClr val="tx1">
                  <a:lumMod val="95000"/>
                  <a:lumOff val="5000"/>
                </a:schemeClr>
              </a:solidFill>
            </a:endParaRPr>
          </a:p>
        </p:txBody>
      </p:sp>
      <p:sp>
        <p:nvSpPr>
          <p:cNvPr id="396" name="Google Shape;396;p5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a:solidFill>
                <a:schemeClr val="lt1"/>
              </a:solidFill>
            </a:endParaRPr>
          </a:p>
        </p:txBody>
      </p:sp>
      <p:pic>
        <p:nvPicPr>
          <p:cNvPr id="397" name="Google Shape;397;p59"/>
          <p:cNvPicPr preferRelativeResize="0"/>
          <p:nvPr/>
        </p:nvPicPr>
        <p:blipFill>
          <a:blip r:embed="rId3">
            <a:alphaModFix/>
          </a:blip>
          <a:stretch>
            <a:fillRect/>
          </a:stretch>
        </p:blipFill>
        <p:spPr>
          <a:xfrm>
            <a:off x="596077" y="2197215"/>
            <a:ext cx="3272003" cy="2453975"/>
          </a:xfrm>
          <a:prstGeom prst="rect">
            <a:avLst/>
          </a:prstGeom>
          <a:noFill/>
          <a:ln>
            <a:noFill/>
          </a:ln>
        </p:spPr>
      </p:pic>
      <p:sp>
        <p:nvSpPr>
          <p:cNvPr id="398" name="Google Shape;398;p59"/>
          <p:cNvSpPr txBox="1">
            <a:spLocks noGrp="1"/>
          </p:cNvSpPr>
          <p:nvPr>
            <p:ph type="body" idx="4294967295"/>
          </p:nvPr>
        </p:nvSpPr>
        <p:spPr>
          <a:xfrm>
            <a:off x="4141075" y="2197225"/>
            <a:ext cx="4885200" cy="24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solidFill>
                  <a:schemeClr val="tx1">
                    <a:lumMod val="95000"/>
                    <a:lumOff val="5000"/>
                  </a:schemeClr>
                </a:solidFill>
              </a:rPr>
              <a:t>The training loss will go down either when the model learns signal or when it learns noise. But the validation loss will go down only when the model learns signal. </a:t>
            </a:r>
            <a:endParaRPr sz="1600" dirty="0">
              <a:solidFill>
                <a:schemeClr val="tx1">
                  <a:lumMod val="95000"/>
                  <a:lumOff val="5000"/>
                </a:schemeClr>
              </a:solidFill>
            </a:endParaRPr>
          </a:p>
          <a:p>
            <a:pPr marL="457200" lvl="0" indent="-330200" algn="l" rtl="0">
              <a:spcBef>
                <a:spcPts val="0"/>
              </a:spcBef>
              <a:spcAft>
                <a:spcPts val="0"/>
              </a:spcAft>
              <a:buSzPts val="1600"/>
              <a:buChar char="●"/>
            </a:pPr>
            <a:r>
              <a:rPr lang="en" sz="1600" dirty="0">
                <a:solidFill>
                  <a:schemeClr val="tx1">
                    <a:lumMod val="95000"/>
                    <a:lumOff val="5000"/>
                  </a:schemeClr>
                </a:solidFill>
              </a:rPr>
              <a:t>When a model learns signal both curves go down, but when it learns noise a gap is created in the curves. The size of the gap tells you how much noise the model has learned.</a:t>
            </a:r>
            <a:endParaRPr sz="1600" dirty="0">
              <a:solidFill>
                <a:schemeClr val="tx1">
                  <a:lumMod val="95000"/>
                  <a:lumOff val="5000"/>
                </a:schemeClr>
              </a:solidFill>
            </a:endParaRPr>
          </a:p>
        </p:txBody>
      </p:sp>
      <p:sp>
        <p:nvSpPr>
          <p:cNvPr id="2" name="Google Shape;323;p51">
            <a:extLst>
              <a:ext uri="{FF2B5EF4-FFF2-40B4-BE49-F238E27FC236}">
                <a16:creationId xmlns:a16="http://schemas.microsoft.com/office/drawing/2014/main" id="{EE2B5CB1-ECEC-67C0-4B58-ECA81B142F26}"/>
              </a:ext>
            </a:extLst>
          </p:cNvPr>
          <p:cNvSpPr txBox="1"/>
          <p:nvPr/>
        </p:nvSpPr>
        <p:spPr>
          <a:xfrm>
            <a:off x="2249223" y="4180588"/>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60"/>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Early stopping</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406" name="Google Shape;406;p60"/>
          <p:cNvSpPr txBox="1">
            <a:spLocks noGrp="1"/>
          </p:cNvSpPr>
          <p:nvPr>
            <p:ph type="body" idx="4294967295"/>
          </p:nvPr>
        </p:nvSpPr>
        <p:spPr>
          <a:xfrm>
            <a:off x="4873090" y="1557774"/>
            <a:ext cx="4270910" cy="82515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dirty="0">
                <a:solidFill>
                  <a:schemeClr val="tx1">
                    <a:lumMod val="95000"/>
                    <a:lumOff val="5000"/>
                  </a:schemeClr>
                </a:solidFill>
              </a:rPr>
              <a:t>It is when we stop the training whenever it seems the validation loss isn't decreasing anymore. </a:t>
            </a:r>
            <a:endParaRPr dirty="0">
              <a:solidFill>
                <a:schemeClr val="tx1">
                  <a:lumMod val="95000"/>
                  <a:lumOff val="5000"/>
                </a:schemeClr>
              </a:solidFill>
            </a:endParaRPr>
          </a:p>
        </p:txBody>
      </p:sp>
      <p:sp>
        <p:nvSpPr>
          <p:cNvPr id="407" name="Google Shape;407;p6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a:solidFill>
                <a:schemeClr val="lt1"/>
              </a:solidFill>
            </a:endParaRPr>
          </a:p>
        </p:txBody>
      </p:sp>
      <p:pic>
        <p:nvPicPr>
          <p:cNvPr id="409" name="Google Shape;409;p60"/>
          <p:cNvPicPr preferRelativeResize="0"/>
          <p:nvPr/>
        </p:nvPicPr>
        <p:blipFill>
          <a:blip r:embed="rId3">
            <a:alphaModFix/>
          </a:blip>
          <a:stretch>
            <a:fillRect/>
          </a:stretch>
        </p:blipFill>
        <p:spPr>
          <a:xfrm>
            <a:off x="301090" y="885990"/>
            <a:ext cx="4572000" cy="2993869"/>
          </a:xfrm>
          <a:prstGeom prst="rect">
            <a:avLst/>
          </a:prstGeom>
          <a:noFill/>
          <a:ln>
            <a:noFill/>
          </a:ln>
        </p:spPr>
      </p:pic>
      <p:sp>
        <p:nvSpPr>
          <p:cNvPr id="2" name="Google Shape;323;p51">
            <a:extLst>
              <a:ext uri="{FF2B5EF4-FFF2-40B4-BE49-F238E27FC236}">
                <a16:creationId xmlns:a16="http://schemas.microsoft.com/office/drawing/2014/main" id="{A1AE1E56-F48F-16D4-297E-18A403846DD9}"/>
              </a:ext>
            </a:extLst>
          </p:cNvPr>
          <p:cNvSpPr txBox="1"/>
          <p:nvPr/>
        </p:nvSpPr>
        <p:spPr>
          <a:xfrm>
            <a:off x="1053038" y="3972200"/>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Google Shape;415;p61"/>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Dropout Layer</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416" name="Google Shape;416;p61"/>
          <p:cNvSpPr txBox="1">
            <a:spLocks noGrp="1"/>
          </p:cNvSpPr>
          <p:nvPr>
            <p:ph type="body" idx="4294967295"/>
          </p:nvPr>
        </p:nvSpPr>
        <p:spPr>
          <a:xfrm>
            <a:off x="5105399" y="1746290"/>
            <a:ext cx="4054997" cy="82546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dirty="0">
                <a:solidFill>
                  <a:schemeClr val="tx1">
                    <a:lumMod val="95000"/>
                    <a:lumOff val="5000"/>
                  </a:schemeClr>
                </a:solidFill>
              </a:rPr>
              <a:t>Overfitting is often caused by the network learning spurious patterns in the training data.</a:t>
            </a:r>
            <a:endParaRPr dirty="0">
              <a:solidFill>
                <a:schemeClr val="tx1">
                  <a:lumMod val="95000"/>
                  <a:lumOff val="5000"/>
                </a:schemeClr>
              </a:solidFill>
            </a:endParaRPr>
          </a:p>
        </p:txBody>
      </p:sp>
      <p:sp>
        <p:nvSpPr>
          <p:cNvPr id="417" name="Google Shape;417;p6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a:solidFill>
                <a:schemeClr val="lt1"/>
              </a:solidFill>
            </a:endParaRPr>
          </a:p>
        </p:txBody>
      </p:sp>
      <p:pic>
        <p:nvPicPr>
          <p:cNvPr id="418" name="Google Shape;418;p61"/>
          <p:cNvPicPr preferRelativeResize="0"/>
          <p:nvPr/>
        </p:nvPicPr>
        <p:blipFill>
          <a:blip r:embed="rId3">
            <a:alphaModFix/>
          </a:blip>
          <a:stretch>
            <a:fillRect/>
          </a:stretch>
        </p:blipFill>
        <p:spPr>
          <a:xfrm>
            <a:off x="152400" y="946050"/>
            <a:ext cx="4724400" cy="3026150"/>
          </a:xfrm>
          <a:prstGeom prst="rect">
            <a:avLst/>
          </a:prstGeom>
          <a:noFill/>
          <a:ln>
            <a:noFill/>
          </a:ln>
        </p:spPr>
      </p:pic>
      <p:sp>
        <p:nvSpPr>
          <p:cNvPr id="2" name="Google Shape;323;p51">
            <a:extLst>
              <a:ext uri="{FF2B5EF4-FFF2-40B4-BE49-F238E27FC236}">
                <a16:creationId xmlns:a16="http://schemas.microsoft.com/office/drawing/2014/main" id="{EF01E868-DFA6-1027-E5CE-AFD355A52902}"/>
              </a:ext>
            </a:extLst>
          </p:cNvPr>
          <p:cNvSpPr txBox="1"/>
          <p:nvPr/>
        </p:nvSpPr>
        <p:spPr>
          <a:xfrm>
            <a:off x="1053038" y="3972200"/>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62"/>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Batch Normalization Layer</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426" name="Google Shape;426;p62"/>
          <p:cNvSpPr txBox="1">
            <a:spLocks noGrp="1"/>
          </p:cNvSpPr>
          <p:nvPr>
            <p:ph type="body" idx="4294967295"/>
          </p:nvPr>
        </p:nvSpPr>
        <p:spPr>
          <a:xfrm>
            <a:off x="548700" y="1120800"/>
            <a:ext cx="7789200" cy="3166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solidFill>
                  <a:schemeClr val="tx1">
                    <a:lumMod val="95000"/>
                    <a:lumOff val="5000"/>
                  </a:schemeClr>
                </a:solidFill>
              </a:rPr>
              <a:t>It is generally a good idea to put all of your data on a common scale.</a:t>
            </a:r>
            <a:endParaRPr sz="1700" dirty="0">
              <a:solidFill>
                <a:schemeClr val="tx1">
                  <a:lumMod val="95000"/>
                  <a:lumOff val="5000"/>
                </a:schemeClr>
              </a:solidFill>
            </a:endParaRPr>
          </a:p>
          <a:p>
            <a:pPr marL="457200" lvl="0" indent="-336550" algn="l" rtl="0">
              <a:spcBef>
                <a:spcPts val="1000"/>
              </a:spcBef>
              <a:spcAft>
                <a:spcPts val="0"/>
              </a:spcAft>
              <a:buSzPts val="1700"/>
              <a:buChar char="●"/>
            </a:pPr>
            <a:r>
              <a:rPr lang="en" sz="1700" dirty="0">
                <a:solidFill>
                  <a:schemeClr val="tx1">
                    <a:lumMod val="95000"/>
                    <a:lumOff val="5000"/>
                  </a:schemeClr>
                </a:solidFill>
              </a:rPr>
              <a:t>A batch normalization layer looks at each batch as it comes in, first normalizing the batch with its own mean and standard deviation, and then putting the data on a new scale. </a:t>
            </a:r>
            <a:endParaRPr sz="1700" dirty="0">
              <a:solidFill>
                <a:schemeClr val="tx1">
                  <a:lumMod val="95000"/>
                  <a:lumOff val="5000"/>
                </a:schemeClr>
              </a:solidFill>
            </a:endParaRPr>
          </a:p>
          <a:p>
            <a:pPr marL="457200" lvl="0" indent="-336550" algn="l" rtl="0">
              <a:spcBef>
                <a:spcPts val="1000"/>
              </a:spcBef>
              <a:spcAft>
                <a:spcPts val="0"/>
              </a:spcAft>
              <a:buSzPts val="1700"/>
              <a:buChar char="●"/>
            </a:pPr>
            <a:r>
              <a:rPr lang="en" sz="1700" dirty="0" err="1">
                <a:solidFill>
                  <a:schemeClr val="tx1">
                    <a:lumMod val="95000"/>
                    <a:lumOff val="5000"/>
                  </a:schemeClr>
                </a:solidFill>
              </a:rPr>
              <a:t>Batchnorm</a:t>
            </a:r>
            <a:r>
              <a:rPr lang="en" sz="1700" dirty="0">
                <a:solidFill>
                  <a:schemeClr val="tx1">
                    <a:lumMod val="95000"/>
                    <a:lumOff val="5000"/>
                  </a:schemeClr>
                </a:solidFill>
              </a:rPr>
              <a:t>, in effect, performs a kind of coordinated rescaling of its inputs.</a:t>
            </a:r>
            <a:endParaRPr sz="1700" dirty="0">
              <a:solidFill>
                <a:schemeClr val="tx1">
                  <a:lumMod val="95000"/>
                  <a:lumOff val="5000"/>
                </a:schemeClr>
              </a:solidFill>
            </a:endParaRPr>
          </a:p>
          <a:p>
            <a:pPr marL="457200" lvl="0" indent="0" algn="l" rtl="0">
              <a:spcBef>
                <a:spcPts val="1000"/>
              </a:spcBef>
              <a:spcAft>
                <a:spcPts val="1600"/>
              </a:spcAft>
              <a:buNone/>
            </a:pPr>
            <a:endParaRPr sz="1700" dirty="0"/>
          </a:p>
        </p:txBody>
      </p:sp>
      <p:sp>
        <p:nvSpPr>
          <p:cNvPr id="427" name="Google Shape;427;p6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a:p>
        </p:txBody>
      </p:sp>
      <p:sp>
        <p:nvSpPr>
          <p:cNvPr id="435" name="Google Shape;435;p63"/>
          <p:cNvSpPr txBox="1"/>
          <p:nvPr/>
        </p:nvSpPr>
        <p:spPr>
          <a:xfrm>
            <a:off x="7389411" y="4214339"/>
            <a:ext cx="2537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i="1" dirty="0">
                <a:latin typeface="Roboto"/>
                <a:ea typeface="Roboto"/>
                <a:cs typeface="Roboto"/>
                <a:sym typeface="Roboto"/>
              </a:rPr>
              <a:t>Created in Canva by C. Arighi</a:t>
            </a:r>
            <a:endParaRPr sz="600" i="1" dirty="0">
              <a:latin typeface="Roboto"/>
              <a:ea typeface="Roboto"/>
              <a:cs typeface="Roboto"/>
              <a:sym typeface="Roboto"/>
            </a:endParaRPr>
          </a:p>
        </p:txBody>
      </p:sp>
      <p:sp>
        <p:nvSpPr>
          <p:cNvPr id="436" name="Google Shape;436;p63"/>
          <p:cNvSpPr txBox="1">
            <a:spLocks noGrp="1"/>
          </p:cNvSpPr>
          <p:nvPr>
            <p:ph type="title"/>
          </p:nvPr>
        </p:nvSpPr>
        <p:spPr>
          <a:xfrm>
            <a:off x="177395" y="-159552"/>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A86E8"/>
                </a:solidFill>
              </a:rPr>
              <a:t>Deep Learning Mind Map</a:t>
            </a:r>
            <a:endParaRPr dirty="0">
              <a:solidFill>
                <a:srgbClr val="4A86E8"/>
              </a:solidFill>
            </a:endParaRPr>
          </a:p>
          <a:p>
            <a:pPr marL="0" lvl="0" indent="0" algn="l" rtl="0">
              <a:spcBef>
                <a:spcPts val="0"/>
              </a:spcBef>
              <a:spcAft>
                <a:spcPts val="0"/>
              </a:spcAft>
              <a:buNone/>
            </a:pPr>
            <a:endParaRPr dirty="0">
              <a:solidFill>
                <a:srgbClr val="4A86E8"/>
              </a:solidFill>
            </a:endParaRPr>
          </a:p>
        </p:txBody>
      </p:sp>
      <p:pic>
        <p:nvPicPr>
          <p:cNvPr id="568" name="Picture 567" descr="A diagram of a brain&#10;&#10;AI-generated content may be incorrect.">
            <a:extLst>
              <a:ext uri="{FF2B5EF4-FFF2-40B4-BE49-F238E27FC236}">
                <a16:creationId xmlns:a16="http://schemas.microsoft.com/office/drawing/2014/main" id="{207BA122-4638-7332-34B3-49BA7DD8F9AD}"/>
              </a:ext>
            </a:extLst>
          </p:cNvPr>
          <p:cNvPicPr>
            <a:picLocks noChangeAspect="1"/>
          </p:cNvPicPr>
          <p:nvPr/>
        </p:nvPicPr>
        <p:blipFill>
          <a:blip r:embed="rId3"/>
          <a:stretch>
            <a:fillRect/>
          </a:stretch>
        </p:blipFill>
        <p:spPr>
          <a:xfrm>
            <a:off x="711222" y="448248"/>
            <a:ext cx="7772400" cy="404299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2" name="Google Shape;442;p64"/>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DeepChem</a:t>
            </a:r>
            <a:endParaRPr>
              <a:solidFill>
                <a:srgbClr val="4A86E8"/>
              </a:solidFill>
            </a:endParaRPr>
          </a:p>
          <a:p>
            <a:pPr marL="0" lvl="0" indent="0" algn="l" rtl="0">
              <a:spcBef>
                <a:spcPts val="0"/>
              </a:spcBef>
              <a:spcAft>
                <a:spcPts val="0"/>
              </a:spcAft>
              <a:buNone/>
            </a:pPr>
            <a:endParaRPr>
              <a:solidFill>
                <a:srgbClr val="4A86E8"/>
              </a:solidFill>
            </a:endParaRPr>
          </a:p>
        </p:txBody>
      </p:sp>
      <p:sp>
        <p:nvSpPr>
          <p:cNvPr id="443" name="Google Shape;443;p64"/>
          <p:cNvSpPr txBox="1">
            <a:spLocks noGrp="1"/>
          </p:cNvSpPr>
          <p:nvPr>
            <p:ph type="body" idx="4294967295"/>
          </p:nvPr>
        </p:nvSpPr>
        <p:spPr>
          <a:xfrm>
            <a:off x="1311600" y="810450"/>
            <a:ext cx="7832400" cy="3522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solidFill>
                  <a:schemeClr val="tx1">
                    <a:lumMod val="95000"/>
                    <a:lumOff val="5000"/>
                  </a:schemeClr>
                </a:solidFill>
              </a:rPr>
              <a:t>The </a:t>
            </a:r>
            <a:r>
              <a:rPr lang="en" sz="1600" dirty="0" err="1">
                <a:solidFill>
                  <a:schemeClr val="tx1">
                    <a:lumMod val="95000"/>
                    <a:lumOff val="5000"/>
                  </a:schemeClr>
                </a:solidFill>
              </a:rPr>
              <a:t>DeepChem</a:t>
            </a:r>
            <a:r>
              <a:rPr lang="en" sz="1600" dirty="0">
                <a:solidFill>
                  <a:schemeClr val="tx1">
                    <a:lumMod val="95000"/>
                    <a:lumOff val="5000"/>
                  </a:schemeClr>
                </a:solidFill>
              </a:rPr>
              <a:t> (</a:t>
            </a:r>
            <a:r>
              <a:rPr lang="en" sz="1600" dirty="0" err="1">
                <a:solidFill>
                  <a:schemeClr val="tx1">
                    <a:lumMod val="95000"/>
                    <a:lumOff val="5000"/>
                  </a:schemeClr>
                </a:solidFill>
              </a:rPr>
              <a:t>deepchem.io</a:t>
            </a:r>
            <a:r>
              <a:rPr lang="en" sz="1600" dirty="0">
                <a:solidFill>
                  <a:schemeClr val="tx1">
                    <a:lumMod val="95000"/>
                    <a:lumOff val="5000"/>
                  </a:schemeClr>
                </a:solidFill>
              </a:rPr>
              <a:t>) project aims to create high quality, open source tools for drug discovery, materials science, quantum chemistry, and biology.</a:t>
            </a:r>
            <a:endParaRPr sz="1600" dirty="0">
              <a:solidFill>
                <a:schemeClr val="tx1">
                  <a:lumMod val="95000"/>
                  <a:lumOff val="5000"/>
                </a:schemeClr>
              </a:solidFill>
            </a:endParaRPr>
          </a:p>
          <a:p>
            <a:pPr marL="457200" lvl="0" indent="-330200" algn="l" rtl="0">
              <a:spcBef>
                <a:spcPts val="1000"/>
              </a:spcBef>
              <a:spcAft>
                <a:spcPts val="0"/>
              </a:spcAft>
              <a:buSzPts val="1600"/>
              <a:buChar char="●"/>
            </a:pPr>
            <a:r>
              <a:rPr lang="en" sz="1600" dirty="0">
                <a:solidFill>
                  <a:schemeClr val="tx1">
                    <a:lumMod val="95000"/>
                    <a:lumOff val="5000"/>
                  </a:schemeClr>
                </a:solidFill>
              </a:rPr>
              <a:t>The origin of </a:t>
            </a:r>
            <a:r>
              <a:rPr lang="en" sz="1600" dirty="0" err="1">
                <a:solidFill>
                  <a:schemeClr val="tx1">
                    <a:lumMod val="95000"/>
                    <a:lumOff val="5000"/>
                  </a:schemeClr>
                </a:solidFill>
              </a:rPr>
              <a:t>DeepChem</a:t>
            </a:r>
            <a:r>
              <a:rPr lang="en" sz="1600" dirty="0">
                <a:solidFill>
                  <a:schemeClr val="tx1">
                    <a:lumMod val="95000"/>
                    <a:lumOff val="5000"/>
                  </a:schemeClr>
                </a:solidFill>
              </a:rPr>
              <a:t> focused on applications of deep learning to chemistry, but the project has slowly evolved past its roots to broader applications of deep learning to the sciences in general</a:t>
            </a:r>
            <a:endParaRPr sz="1600" dirty="0">
              <a:solidFill>
                <a:schemeClr val="tx1">
                  <a:lumMod val="95000"/>
                  <a:lumOff val="5000"/>
                </a:schemeClr>
              </a:solidFill>
            </a:endParaRPr>
          </a:p>
          <a:p>
            <a:pPr marL="457200" lvl="0" indent="-330200" algn="l" rtl="0">
              <a:spcBef>
                <a:spcPts val="1000"/>
              </a:spcBef>
              <a:spcAft>
                <a:spcPts val="0"/>
              </a:spcAft>
              <a:buSzPts val="1600"/>
              <a:buChar char="●"/>
            </a:pPr>
            <a:r>
              <a:rPr lang="en" sz="1600" dirty="0" err="1">
                <a:solidFill>
                  <a:schemeClr val="tx1">
                    <a:lumMod val="95000"/>
                    <a:lumOff val="5000"/>
                  </a:schemeClr>
                </a:solidFill>
              </a:rPr>
              <a:t>DeepChem</a:t>
            </a:r>
            <a:r>
              <a:rPr lang="en" sz="1600" dirty="0">
                <a:solidFill>
                  <a:schemeClr val="tx1">
                    <a:lumMod val="95000"/>
                    <a:lumOff val="5000"/>
                  </a:schemeClr>
                </a:solidFill>
              </a:rPr>
              <a:t> is a machine learning library, so it gives you the tools to solve your applications. For example:</a:t>
            </a:r>
            <a:endParaRPr sz="1600" dirty="0">
              <a:solidFill>
                <a:schemeClr val="tx1">
                  <a:lumMod val="95000"/>
                  <a:lumOff val="5000"/>
                </a:schemeClr>
              </a:solidFill>
            </a:endParaRPr>
          </a:p>
          <a:p>
            <a:pPr marL="1371600" lvl="1" indent="-330200" algn="l" rtl="0">
              <a:spcBef>
                <a:spcPts val="0"/>
              </a:spcBef>
              <a:spcAft>
                <a:spcPts val="0"/>
              </a:spcAft>
              <a:buSzPts val="1600"/>
              <a:buChar char="○"/>
            </a:pPr>
            <a:r>
              <a:rPr lang="en" sz="1600" dirty="0">
                <a:solidFill>
                  <a:schemeClr val="tx1">
                    <a:lumMod val="95000"/>
                    <a:lumOff val="5000"/>
                  </a:schemeClr>
                </a:solidFill>
              </a:rPr>
              <a:t>Predict the solubility of small drug-like molecules</a:t>
            </a:r>
            <a:endParaRPr sz="1600" dirty="0">
              <a:solidFill>
                <a:schemeClr val="tx1">
                  <a:lumMod val="95000"/>
                  <a:lumOff val="5000"/>
                </a:schemeClr>
              </a:solidFill>
            </a:endParaRPr>
          </a:p>
          <a:p>
            <a:pPr marL="1371600" lvl="1" indent="-330200" algn="l" rtl="0">
              <a:spcBef>
                <a:spcPts val="0"/>
              </a:spcBef>
              <a:spcAft>
                <a:spcPts val="0"/>
              </a:spcAft>
              <a:buSzPts val="1600"/>
              <a:buChar char="○"/>
            </a:pPr>
            <a:r>
              <a:rPr lang="en" sz="1600" dirty="0">
                <a:solidFill>
                  <a:schemeClr val="tx1">
                    <a:lumMod val="95000"/>
                    <a:lumOff val="5000"/>
                  </a:schemeClr>
                </a:solidFill>
              </a:rPr>
              <a:t>Predict binding affinity for small molecule to protein targets</a:t>
            </a:r>
            <a:endParaRPr sz="1600" dirty="0">
              <a:solidFill>
                <a:schemeClr val="tx1">
                  <a:lumMod val="95000"/>
                  <a:lumOff val="5000"/>
                </a:schemeClr>
              </a:solidFill>
            </a:endParaRPr>
          </a:p>
          <a:p>
            <a:pPr marL="1371600" lvl="1" indent="-330200" algn="l" rtl="0">
              <a:spcBef>
                <a:spcPts val="0"/>
              </a:spcBef>
              <a:spcAft>
                <a:spcPts val="0"/>
              </a:spcAft>
              <a:buSzPts val="1600"/>
              <a:buChar char="○"/>
            </a:pPr>
            <a:r>
              <a:rPr lang="en" sz="1600" dirty="0">
                <a:solidFill>
                  <a:schemeClr val="tx1">
                    <a:lumMod val="95000"/>
                    <a:lumOff val="5000"/>
                  </a:schemeClr>
                </a:solidFill>
              </a:rPr>
              <a:t>Predict physical properties of simple materials</a:t>
            </a:r>
            <a:endParaRPr sz="1600" dirty="0">
              <a:solidFill>
                <a:schemeClr val="tx1">
                  <a:lumMod val="95000"/>
                  <a:lumOff val="5000"/>
                </a:schemeClr>
              </a:solidFill>
            </a:endParaRPr>
          </a:p>
          <a:p>
            <a:pPr marL="1371600" lvl="1" indent="-330200" algn="l" rtl="0">
              <a:spcBef>
                <a:spcPts val="0"/>
              </a:spcBef>
              <a:spcAft>
                <a:spcPts val="0"/>
              </a:spcAft>
              <a:buSzPts val="1600"/>
              <a:buChar char="○"/>
            </a:pPr>
            <a:r>
              <a:rPr lang="en" sz="1600" dirty="0">
                <a:solidFill>
                  <a:schemeClr val="tx1">
                    <a:lumMod val="95000"/>
                    <a:lumOff val="5000"/>
                  </a:schemeClr>
                </a:solidFill>
              </a:rPr>
              <a:t>Analyze protein structures and extract useful descriptors</a:t>
            </a:r>
            <a:endParaRPr sz="1600" dirty="0">
              <a:solidFill>
                <a:schemeClr val="tx1">
                  <a:lumMod val="95000"/>
                  <a:lumOff val="5000"/>
                </a:schemeClr>
              </a:solidFill>
            </a:endParaRPr>
          </a:p>
          <a:p>
            <a:pPr marL="1371600" lvl="1" indent="-330200" algn="l" rtl="0">
              <a:spcBef>
                <a:spcPts val="0"/>
              </a:spcBef>
              <a:spcAft>
                <a:spcPts val="0"/>
              </a:spcAft>
              <a:buSzPts val="1600"/>
              <a:buChar char="○"/>
            </a:pPr>
            <a:r>
              <a:rPr lang="en" sz="1600" dirty="0">
                <a:solidFill>
                  <a:schemeClr val="tx1">
                    <a:lumMod val="95000"/>
                    <a:lumOff val="5000"/>
                  </a:schemeClr>
                </a:solidFill>
              </a:rPr>
              <a:t>Count the number of cells in a microscopy image</a:t>
            </a:r>
            <a:endParaRPr sz="1600" dirty="0">
              <a:solidFill>
                <a:schemeClr val="tx1">
                  <a:lumMod val="95000"/>
                  <a:lumOff val="5000"/>
                </a:schemeClr>
              </a:solidFill>
            </a:endParaRPr>
          </a:p>
        </p:txBody>
      </p:sp>
      <p:sp>
        <p:nvSpPr>
          <p:cNvPr id="444" name="Google Shape;444;p6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a:t>
            </a:fld>
            <a:endParaRPr>
              <a:solidFill>
                <a:schemeClr val="lt1"/>
              </a:solidFill>
            </a:endParaRPr>
          </a:p>
        </p:txBody>
      </p:sp>
      <p:pic>
        <p:nvPicPr>
          <p:cNvPr id="445" name="Google Shape;445;p64"/>
          <p:cNvPicPr preferRelativeResize="0"/>
          <p:nvPr/>
        </p:nvPicPr>
        <p:blipFill>
          <a:blip r:embed="rId3">
            <a:alphaModFix/>
          </a:blip>
          <a:stretch>
            <a:fillRect/>
          </a:stretch>
        </p:blipFill>
        <p:spPr>
          <a:xfrm>
            <a:off x="82750" y="3106425"/>
            <a:ext cx="1920899" cy="1027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0" name="Google Shape;470;p66"/>
          <p:cNvSpPr txBox="1">
            <a:spLocks noGrp="1"/>
          </p:cNvSpPr>
          <p:nvPr>
            <p:ph type="title"/>
          </p:nvPr>
        </p:nvSpPr>
        <p:spPr>
          <a:xfrm>
            <a:off x="311700" y="17386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A86E8"/>
                </a:solidFill>
              </a:rPr>
              <a:t>References</a:t>
            </a:r>
            <a:endParaRPr dirty="0">
              <a:solidFill>
                <a:srgbClr val="4A86E8"/>
              </a:solidFill>
            </a:endParaRPr>
          </a:p>
        </p:txBody>
      </p:sp>
      <p:sp>
        <p:nvSpPr>
          <p:cNvPr id="471" name="Google Shape;471;p66"/>
          <p:cNvSpPr txBox="1"/>
          <p:nvPr/>
        </p:nvSpPr>
        <p:spPr>
          <a:xfrm>
            <a:off x="165731" y="802945"/>
            <a:ext cx="8978269" cy="4060312"/>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Char char="●"/>
            </a:pPr>
            <a:r>
              <a:rPr lang="en" sz="1200" dirty="0"/>
              <a:t>Dipanjan Sarkar, Raghav Bali and Tushar Sharma. 2018. Practical Machine Learning with Python. A Problem-Solver's Guide to Building Real-World Intelligent Systems. </a:t>
            </a:r>
            <a:r>
              <a:rPr lang="en" sz="1200" dirty="0" err="1"/>
              <a:t>Apress</a:t>
            </a:r>
            <a:r>
              <a:rPr lang="en" sz="1200" dirty="0"/>
              <a:t>. (https://</a:t>
            </a:r>
            <a:r>
              <a:rPr lang="en" sz="1200" dirty="0" err="1"/>
              <a:t>doi.org</a:t>
            </a:r>
            <a:r>
              <a:rPr lang="en" sz="1200" dirty="0"/>
              <a:t>/10.1007/978-1-4842-3207-1), Chapter 1</a:t>
            </a:r>
          </a:p>
          <a:p>
            <a:pPr marL="457200" indent="-323850">
              <a:lnSpc>
                <a:spcPct val="115000"/>
              </a:lnSpc>
              <a:spcBef>
                <a:spcPts val="0"/>
              </a:spcBef>
              <a:spcAft>
                <a:spcPts val="0"/>
              </a:spcAft>
              <a:buSzPts val="1500"/>
              <a:buFontTx/>
              <a:buChar char="●"/>
            </a:pPr>
            <a:r>
              <a:rPr lang="en" sz="1200" dirty="0"/>
              <a:t>Divakar Kapil, 2019.</a:t>
            </a:r>
            <a:r>
              <a:rPr lang="en-US" sz="1200" b="1" dirty="0"/>
              <a:t> </a:t>
            </a:r>
            <a:r>
              <a:rPr lang="en-US" sz="1200" dirty="0"/>
              <a:t>Stochastic vs Batch Gradient Descent </a:t>
            </a:r>
            <a:r>
              <a:rPr lang="en-US" sz="1200" b="1" dirty="0"/>
              <a:t>(</a:t>
            </a:r>
            <a:r>
              <a:rPr lang="en-US" sz="1200" dirty="0"/>
              <a:t>https://medium.com/@divakar_239/stochastic-vs-batch-gradient-descent-8820568eada1)</a:t>
            </a:r>
            <a:endParaRPr sz="1200" dirty="0"/>
          </a:p>
          <a:p>
            <a:pPr marL="457200" lvl="0" indent="-323850" algn="l" rtl="0">
              <a:lnSpc>
                <a:spcPct val="115000"/>
              </a:lnSpc>
              <a:spcBef>
                <a:spcPts val="0"/>
              </a:spcBef>
              <a:spcAft>
                <a:spcPts val="0"/>
              </a:spcAft>
              <a:buSzPts val="1500"/>
              <a:buChar char="●"/>
            </a:pPr>
            <a:r>
              <a:rPr lang="en" sz="1200" dirty="0"/>
              <a:t>TensorFlow tutorial. (https://</a:t>
            </a:r>
            <a:r>
              <a:rPr lang="en" sz="1200" dirty="0" err="1"/>
              <a:t>www.tutorialspoint.com</a:t>
            </a:r>
            <a:r>
              <a:rPr lang="en" sz="1200" dirty="0"/>
              <a:t>/</a:t>
            </a:r>
            <a:r>
              <a:rPr lang="en" sz="1200" dirty="0" err="1"/>
              <a:t>tensorflow</a:t>
            </a:r>
            <a:r>
              <a:rPr lang="en" sz="1200" dirty="0"/>
              <a:t>/</a:t>
            </a:r>
            <a:r>
              <a:rPr lang="en" sz="1200" dirty="0" err="1"/>
              <a:t>tensorflow_multi_layer_perceptron_learning.htm</a:t>
            </a:r>
            <a:r>
              <a:rPr lang="en" sz="1200" dirty="0"/>
              <a:t>)</a:t>
            </a:r>
            <a:endParaRPr sz="1200" dirty="0"/>
          </a:p>
          <a:p>
            <a:pPr marL="457200" lvl="0" indent="-323850" algn="l" rtl="0">
              <a:lnSpc>
                <a:spcPct val="115000"/>
              </a:lnSpc>
              <a:spcBef>
                <a:spcPts val="0"/>
              </a:spcBef>
              <a:spcAft>
                <a:spcPts val="0"/>
              </a:spcAft>
              <a:buSzPts val="1500"/>
              <a:buChar char="●"/>
            </a:pPr>
            <a:r>
              <a:rPr lang="en" sz="1200" dirty="0"/>
              <a:t>Dive Into Deep Learning (https://d2l.ai/)</a:t>
            </a:r>
            <a:endParaRPr sz="1200" dirty="0"/>
          </a:p>
          <a:p>
            <a:pPr marL="457200" lvl="0" indent="-323850" algn="l" rtl="0">
              <a:lnSpc>
                <a:spcPct val="115000"/>
              </a:lnSpc>
              <a:spcBef>
                <a:spcPts val="0"/>
              </a:spcBef>
              <a:spcAft>
                <a:spcPts val="0"/>
              </a:spcAft>
              <a:buSzPts val="1500"/>
              <a:buChar char="●"/>
            </a:pPr>
            <a:r>
              <a:rPr lang="en" sz="1200" dirty="0"/>
              <a:t>Kaggle course. Introduction to Deep Learning. (https://</a:t>
            </a:r>
            <a:r>
              <a:rPr lang="en" sz="1200" dirty="0" err="1"/>
              <a:t>www.kaggle.com</a:t>
            </a:r>
            <a:r>
              <a:rPr lang="en" sz="1200" dirty="0"/>
              <a:t>/learn/intro-to-deep-learning)</a:t>
            </a:r>
            <a:endParaRPr sz="1200" dirty="0"/>
          </a:p>
          <a:p>
            <a:pPr marL="457200" lvl="0" indent="-323850" algn="l" rtl="0">
              <a:lnSpc>
                <a:spcPct val="115000"/>
              </a:lnSpc>
              <a:spcBef>
                <a:spcPts val="0"/>
              </a:spcBef>
              <a:spcAft>
                <a:spcPts val="0"/>
              </a:spcAft>
              <a:buSzPts val="1500"/>
              <a:buChar char="●"/>
            </a:pPr>
            <a:r>
              <a:rPr lang="en" sz="1200" dirty="0"/>
              <a:t>Shruti Jadon. Mar 15, 2018. Introduction to Different Activation Functions for Deep Learning. (https://</a:t>
            </a:r>
            <a:r>
              <a:rPr lang="en" sz="1200" dirty="0" err="1"/>
              <a:t>medium.com</a:t>
            </a:r>
            <a:r>
              <a:rPr lang="en" sz="1200" dirty="0"/>
              <a:t>/@shrutijadon10104776/survey-on-activation-functions-for-deep-learning-9689331ba092)</a:t>
            </a:r>
            <a:endParaRPr sz="1200" dirty="0"/>
          </a:p>
          <a:p>
            <a:pPr marL="457200" lvl="0" indent="-323850" algn="l" rtl="0">
              <a:lnSpc>
                <a:spcPct val="115000"/>
              </a:lnSpc>
              <a:spcBef>
                <a:spcPts val="0"/>
              </a:spcBef>
              <a:spcAft>
                <a:spcPts val="0"/>
              </a:spcAft>
              <a:buSzPts val="1500"/>
              <a:buChar char="●"/>
            </a:pPr>
            <a:r>
              <a:rPr lang="en" sz="1200" dirty="0"/>
              <a:t>The </a:t>
            </a:r>
            <a:r>
              <a:rPr lang="en" sz="1200" dirty="0" err="1"/>
              <a:t>DeepChem</a:t>
            </a:r>
            <a:r>
              <a:rPr lang="en" sz="1200" dirty="0"/>
              <a:t> project (</a:t>
            </a:r>
            <a:r>
              <a:rPr lang="en" sz="1200" dirty="0">
                <a:solidFill>
                  <a:schemeClr val="tx1">
                    <a:lumMod val="95000"/>
                    <a:lumOff val="5000"/>
                  </a:schemeClr>
                </a:solidFill>
              </a:rPr>
              <a:t>https://deepchem.readthedocs.io/en/latest/index.html)</a:t>
            </a:r>
            <a:endParaRPr sz="1200" dirty="0">
              <a:solidFill>
                <a:schemeClr val="tx1">
                  <a:lumMod val="95000"/>
                  <a:lumOff val="5000"/>
                </a:schemeClr>
              </a:solidFill>
            </a:endParaRPr>
          </a:p>
          <a:p>
            <a:pPr marL="457200" lvl="0" indent="-323850" algn="l" rtl="0">
              <a:lnSpc>
                <a:spcPct val="115000"/>
              </a:lnSpc>
              <a:spcBef>
                <a:spcPts val="0"/>
              </a:spcBef>
              <a:spcAft>
                <a:spcPts val="0"/>
              </a:spcAft>
              <a:buSzPts val="1500"/>
              <a:buChar char="●"/>
            </a:pPr>
            <a:r>
              <a:rPr lang="en" sz="1200" dirty="0">
                <a:solidFill>
                  <a:schemeClr val="tx1">
                    <a:lumMod val="95000"/>
                    <a:lumOff val="5000"/>
                  </a:schemeClr>
                </a:solidFill>
              </a:rPr>
              <a:t>Neural Networks (3Blue1Brown series)</a:t>
            </a:r>
          </a:p>
          <a:p>
            <a:pPr marL="457200" indent="-323850">
              <a:lnSpc>
                <a:spcPct val="115000"/>
              </a:lnSpc>
              <a:spcBef>
                <a:spcPts val="0"/>
              </a:spcBef>
              <a:spcAft>
                <a:spcPts val="0"/>
              </a:spcAft>
              <a:buSzPts val="1500"/>
              <a:buFontTx/>
              <a:buChar char="●"/>
            </a:pPr>
            <a:r>
              <a:rPr lang="en-US" sz="1200" dirty="0"/>
              <a:t>Kishan </a:t>
            </a:r>
            <a:r>
              <a:rPr lang="en-US" sz="1200" dirty="0" err="1"/>
              <a:t>Maladkar</a:t>
            </a:r>
            <a:r>
              <a:rPr lang="en" sz="1200" dirty="0">
                <a:solidFill>
                  <a:schemeClr val="tx1">
                    <a:lumMod val="95000"/>
                    <a:lumOff val="5000"/>
                  </a:schemeClr>
                </a:solidFill>
              </a:rPr>
              <a:t>, 2018. </a:t>
            </a:r>
            <a:r>
              <a:rPr lang="en-US" sz="1200" dirty="0"/>
              <a:t>6 Types of Artificial Neural Networks in Machine Learning. </a:t>
            </a:r>
            <a:r>
              <a:rPr lang="en-US" sz="1200" dirty="0" err="1"/>
              <a:t>analyticsindiamag.com</a:t>
            </a:r>
            <a:r>
              <a:rPr lang="en-US" sz="1200" dirty="0"/>
              <a:t>/ai-trends/6-types-of-artificial-neural-networks-currently-being-used-in-todays-technology/</a:t>
            </a:r>
          </a:p>
          <a:p>
            <a:pPr marL="457200" indent="-323850">
              <a:lnSpc>
                <a:spcPct val="115000"/>
              </a:lnSpc>
              <a:spcBef>
                <a:spcPts val="0"/>
              </a:spcBef>
              <a:spcAft>
                <a:spcPts val="0"/>
              </a:spcAft>
              <a:buSzPts val="1500"/>
              <a:buFontTx/>
              <a:buChar char="●"/>
            </a:pPr>
            <a:r>
              <a:rPr lang="en-US" sz="1200" dirty="0">
                <a:solidFill>
                  <a:schemeClr val="tx1">
                    <a:lumMod val="95000"/>
                    <a:lumOff val="5000"/>
                  </a:schemeClr>
                </a:solidFill>
              </a:rPr>
              <a:t>Amdrew Tch, August 4, 2017. </a:t>
            </a:r>
            <a:r>
              <a:rPr lang="en-US" sz="1200" dirty="0"/>
              <a:t>The mostly complete chart of Neural Networks, explained. (https://</a:t>
            </a:r>
            <a:r>
              <a:rPr lang="en-US" sz="1200" dirty="0" err="1"/>
              <a:t>medium.com</a:t>
            </a:r>
            <a:r>
              <a:rPr lang="en-US" sz="1200" dirty="0"/>
              <a:t>/data-science/the-mostly-complete-chart-of-neural-networks-explained-3fb6f2367464)</a:t>
            </a:r>
            <a:endParaRPr lang="en" sz="1200" dirty="0">
              <a:solidFill>
                <a:schemeClr val="tx1">
                  <a:lumMod val="95000"/>
                  <a:lumOff val="5000"/>
                </a:schemeClr>
              </a:solidFill>
            </a:endParaRPr>
          </a:p>
          <a:p>
            <a:pPr marL="457200" indent="-323850">
              <a:lnSpc>
                <a:spcPct val="115000"/>
              </a:lnSpc>
              <a:spcBef>
                <a:spcPts val="0"/>
              </a:spcBef>
              <a:spcAft>
                <a:spcPts val="0"/>
              </a:spcAft>
              <a:buSzPts val="1500"/>
              <a:buFontTx/>
              <a:buChar char="●"/>
            </a:pPr>
            <a:r>
              <a:rPr lang="en-US" sz="1200" dirty="0"/>
              <a:t>Zappone, Alessio, Marco Di Renzo, and </a:t>
            </a:r>
            <a:r>
              <a:rPr lang="en-US" sz="1200" dirty="0" err="1"/>
              <a:t>Mérouane</a:t>
            </a:r>
            <a:r>
              <a:rPr lang="en-US" sz="1200" dirty="0"/>
              <a:t> Debbah. Wireless networks design in the era of deep learning: Model-based, AI-based, or both?. IEEE Transactions on Communications 67.10 (2019): 7331-7376.</a:t>
            </a:r>
          </a:p>
          <a:p>
            <a:pPr marL="133350" lvl="0" algn="l" rtl="0">
              <a:lnSpc>
                <a:spcPct val="115000"/>
              </a:lnSpc>
              <a:spcBef>
                <a:spcPts val="0"/>
              </a:spcBef>
              <a:spcAft>
                <a:spcPts val="0"/>
              </a:spcAft>
              <a:buSzPts val="1500"/>
            </a:pPr>
            <a:endParaRPr sz="1500" dirty="0"/>
          </a:p>
        </p:txBody>
      </p:sp>
      <p:sp>
        <p:nvSpPr>
          <p:cNvPr id="472" name="Google Shape;472;p6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26</a:t>
            </a:fld>
            <a:endParaRPr>
              <a:solidFill>
                <a:schemeClr val="lt1"/>
              </a:solidFill>
            </a:endParaRPr>
          </a:p>
        </p:txBody>
      </p:sp>
      <p:pic>
        <p:nvPicPr>
          <p:cNvPr id="473" name="Google Shape;473;p66"/>
          <p:cNvPicPr preferRelativeResize="0"/>
          <p:nvPr/>
        </p:nvPicPr>
        <p:blipFill>
          <a:blip r:embed="rId3">
            <a:alphaModFix/>
          </a:blip>
          <a:stretch>
            <a:fillRect/>
          </a:stretch>
        </p:blipFill>
        <p:spPr>
          <a:xfrm>
            <a:off x="1676400" y="-12765"/>
            <a:ext cx="959000" cy="95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43"/>
          <p:cNvSpPr txBox="1">
            <a:spLocks noGrp="1"/>
          </p:cNvSpPr>
          <p:nvPr>
            <p:ph type="title"/>
          </p:nvPr>
        </p:nvSpPr>
        <p:spPr>
          <a:xfrm>
            <a:off x="311700" y="2774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A86E8"/>
                </a:solidFill>
              </a:rPr>
              <a:t>Artificial Neural Networks (ANNs)</a:t>
            </a:r>
            <a:endParaRPr dirty="0">
              <a:solidFill>
                <a:srgbClr val="4A86E8"/>
              </a:solidFill>
            </a:endParaRPr>
          </a:p>
        </p:txBody>
      </p:sp>
      <p:sp>
        <p:nvSpPr>
          <p:cNvPr id="231" name="Google Shape;231;p43"/>
          <p:cNvSpPr txBox="1">
            <a:spLocks noGrp="1"/>
          </p:cNvSpPr>
          <p:nvPr>
            <p:ph type="body" idx="4294967295"/>
          </p:nvPr>
        </p:nvSpPr>
        <p:spPr>
          <a:xfrm>
            <a:off x="4433128" y="1661552"/>
            <a:ext cx="4488900" cy="2209800"/>
          </a:xfrm>
          <a:prstGeom prst="rect">
            <a:avLst/>
          </a:prstGeom>
        </p:spPr>
        <p:txBody>
          <a:bodyPr spcFirstLastPara="1" wrap="square" lIns="91425" tIns="91425" rIns="91425" bIns="91425" anchor="t" anchorCtr="0">
            <a:noAutofit/>
          </a:bodyPr>
          <a:lstStyle/>
          <a:p>
            <a:pPr marL="457200" indent="-317500">
              <a:spcBef>
                <a:spcPts val="0"/>
              </a:spcBef>
              <a:spcAft>
                <a:spcPts val="0"/>
              </a:spcAft>
              <a:buSzPts val="1400"/>
              <a:buFont typeface="Arial" charset="0"/>
              <a:buChar char="●"/>
            </a:pPr>
            <a:r>
              <a:rPr lang="en-US" sz="1600" dirty="0">
                <a:solidFill>
                  <a:schemeClr val="tx1">
                    <a:lumMod val="95000"/>
                    <a:lumOff val="5000"/>
                  </a:schemeClr>
                </a:solidFill>
              </a:rPr>
              <a:t>Mimic the brain’s neurons </a:t>
            </a:r>
          </a:p>
          <a:p>
            <a:pPr marL="457200" indent="-317500">
              <a:spcBef>
                <a:spcPts val="0"/>
              </a:spcBef>
              <a:spcAft>
                <a:spcPts val="0"/>
              </a:spcAft>
              <a:buSzPts val="1400"/>
              <a:buFont typeface="Arial" charset="0"/>
              <a:buChar char="●"/>
            </a:pPr>
            <a:endParaRPr lang="en-US" sz="1600" dirty="0">
              <a:solidFill>
                <a:schemeClr val="tx1">
                  <a:lumMod val="95000"/>
                  <a:lumOff val="5000"/>
                </a:schemeClr>
              </a:solidFill>
            </a:endParaRPr>
          </a:p>
          <a:p>
            <a:pPr marL="457200" indent="-317500">
              <a:spcBef>
                <a:spcPts val="0"/>
              </a:spcBef>
              <a:spcAft>
                <a:spcPts val="0"/>
              </a:spcAft>
              <a:buSzPts val="1400"/>
              <a:buFont typeface="Arial" charset="0"/>
              <a:buChar char="●"/>
            </a:pPr>
            <a:r>
              <a:rPr lang="en-US" sz="1600" dirty="0">
                <a:solidFill>
                  <a:schemeClr val="tx1">
                    <a:lumMod val="95000"/>
                    <a:lumOff val="5000"/>
                  </a:schemeClr>
                </a:solidFill>
              </a:rPr>
              <a:t>ANNs are made up of layers of nodes, weights, and activation functions. </a:t>
            </a:r>
          </a:p>
          <a:p>
            <a:pPr marL="457200" indent="-317500">
              <a:spcBef>
                <a:spcPts val="0"/>
              </a:spcBef>
              <a:spcAft>
                <a:spcPts val="0"/>
              </a:spcAft>
              <a:buSzPts val="1400"/>
              <a:buFont typeface="Arial" charset="0"/>
              <a:buChar char="●"/>
            </a:pPr>
            <a:endParaRPr lang="en-US" sz="1600" dirty="0">
              <a:solidFill>
                <a:schemeClr val="tx1">
                  <a:lumMod val="95000"/>
                  <a:lumOff val="5000"/>
                </a:schemeClr>
              </a:solidFill>
            </a:endParaRPr>
          </a:p>
          <a:p>
            <a:pPr marL="457200" indent="-317500">
              <a:spcBef>
                <a:spcPts val="0"/>
              </a:spcBef>
              <a:spcAft>
                <a:spcPts val="0"/>
              </a:spcAft>
              <a:buSzPts val="1400"/>
              <a:buFont typeface="Arial" charset="0"/>
              <a:buChar char="●"/>
            </a:pPr>
            <a:r>
              <a:rPr lang="en-US" sz="1600" dirty="0">
                <a:solidFill>
                  <a:schemeClr val="tx1">
                    <a:lumMod val="95000"/>
                    <a:lumOff val="5000"/>
                  </a:schemeClr>
                </a:solidFill>
              </a:rPr>
              <a:t>The learning process involves adjusting these weights to minimize a loss function</a:t>
            </a:r>
            <a:endParaRPr sz="1400" dirty="0">
              <a:solidFill>
                <a:schemeClr val="tx1">
                  <a:lumMod val="95000"/>
                  <a:lumOff val="5000"/>
                </a:schemeClr>
              </a:solidFill>
            </a:endParaRPr>
          </a:p>
        </p:txBody>
      </p:sp>
      <p:sp>
        <p:nvSpPr>
          <p:cNvPr id="232" name="Google Shape;232;p4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a:t>
            </a:fld>
            <a:endParaRPr>
              <a:solidFill>
                <a:schemeClr val="lt1"/>
              </a:solidFill>
            </a:endParaRPr>
          </a:p>
        </p:txBody>
      </p:sp>
      <p:sp>
        <p:nvSpPr>
          <p:cNvPr id="233" name="Google Shape;233;p43"/>
          <p:cNvSpPr txBox="1"/>
          <p:nvPr/>
        </p:nvSpPr>
        <p:spPr>
          <a:xfrm>
            <a:off x="-151772" y="3797177"/>
            <a:ext cx="4584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https://</a:t>
            </a:r>
            <a:r>
              <a:rPr lang="en" sz="1000" i="1" dirty="0" err="1">
                <a:latin typeface="Arial" panose="020B0604020202020204" pitchFamily="34" charset="0"/>
                <a:ea typeface="Roboto"/>
                <a:cs typeface="Arial" panose="020B0604020202020204" pitchFamily="34" charset="0"/>
                <a:sym typeface="Roboto"/>
              </a:rPr>
              <a:t>www.ibm.com</a:t>
            </a:r>
            <a:r>
              <a:rPr lang="en" sz="1000" i="1" dirty="0">
                <a:latin typeface="Arial" panose="020B0604020202020204" pitchFamily="34" charset="0"/>
                <a:ea typeface="Roboto"/>
                <a:cs typeface="Arial" panose="020B0604020202020204" pitchFamily="34" charset="0"/>
                <a:sym typeface="Roboto"/>
              </a:rPr>
              <a:t>/cloud/learn/neural-networks</a:t>
            </a:r>
            <a:endParaRPr sz="1000" i="1" dirty="0">
              <a:latin typeface="Arial" panose="020B0604020202020204" pitchFamily="34" charset="0"/>
              <a:ea typeface="Roboto"/>
              <a:cs typeface="Arial" panose="020B0604020202020204" pitchFamily="34" charset="0"/>
              <a:sym typeface="Roboto"/>
            </a:endParaRPr>
          </a:p>
        </p:txBody>
      </p:sp>
      <p:pic>
        <p:nvPicPr>
          <p:cNvPr id="234" name="Google Shape;234;p43"/>
          <p:cNvPicPr preferRelativeResize="0"/>
          <p:nvPr/>
        </p:nvPicPr>
        <p:blipFill>
          <a:blip r:embed="rId3">
            <a:alphaModFix/>
          </a:blip>
          <a:stretch>
            <a:fillRect/>
          </a:stretch>
        </p:blipFill>
        <p:spPr>
          <a:xfrm>
            <a:off x="255751" y="1073851"/>
            <a:ext cx="4044149" cy="2873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29011128-1FC4-BB3B-8C3E-5D2E72A5E070}"/>
            </a:ext>
          </a:extLst>
        </p:cNvPr>
        <p:cNvGrpSpPr/>
        <p:nvPr/>
      </p:nvGrpSpPr>
      <p:grpSpPr>
        <a:xfrm>
          <a:off x="0" y="0"/>
          <a:ext cx="0" cy="0"/>
          <a:chOff x="0" y="0"/>
          <a:chExt cx="0" cy="0"/>
        </a:xfrm>
      </p:grpSpPr>
      <p:sp>
        <p:nvSpPr>
          <p:cNvPr id="232" name="Google Shape;232;p43">
            <a:extLst>
              <a:ext uri="{FF2B5EF4-FFF2-40B4-BE49-F238E27FC236}">
                <a16:creationId xmlns:a16="http://schemas.microsoft.com/office/drawing/2014/main" id="{1003553F-BC52-B89F-D3F7-905D609A6BB0}"/>
              </a:ext>
            </a:extLst>
          </p:cNvPr>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a:t>
            </a:fld>
            <a:endParaRPr>
              <a:solidFill>
                <a:schemeClr val="lt1"/>
              </a:solidFill>
            </a:endParaRPr>
          </a:p>
        </p:txBody>
      </p:sp>
      <p:pic>
        <p:nvPicPr>
          <p:cNvPr id="2" name="Google Shape;434;p63">
            <a:extLst>
              <a:ext uri="{FF2B5EF4-FFF2-40B4-BE49-F238E27FC236}">
                <a16:creationId xmlns:a16="http://schemas.microsoft.com/office/drawing/2014/main" id="{45279536-2413-3433-98D6-36532114D169}"/>
              </a:ext>
            </a:extLst>
          </p:cNvPr>
          <p:cNvPicPr preferRelativeResize="0"/>
          <p:nvPr/>
        </p:nvPicPr>
        <p:blipFill>
          <a:blip r:embed="rId3">
            <a:alphaModFix/>
          </a:blip>
          <a:srcRect l="32225" t="35739" r="15328" b="16807"/>
          <a:stretch/>
        </p:blipFill>
        <p:spPr>
          <a:xfrm>
            <a:off x="1480433" y="1200150"/>
            <a:ext cx="6183134" cy="2743199"/>
          </a:xfrm>
          <a:prstGeom prst="rect">
            <a:avLst/>
          </a:prstGeom>
          <a:noFill/>
          <a:ln>
            <a:noFill/>
          </a:ln>
        </p:spPr>
      </p:pic>
      <p:sp>
        <p:nvSpPr>
          <p:cNvPr id="5" name="Rectangle 4">
            <a:extLst>
              <a:ext uri="{FF2B5EF4-FFF2-40B4-BE49-F238E27FC236}">
                <a16:creationId xmlns:a16="http://schemas.microsoft.com/office/drawing/2014/main" id="{6EBA9ADF-83E7-C876-B82A-5C5942621307}"/>
              </a:ext>
            </a:extLst>
          </p:cNvPr>
          <p:cNvSpPr/>
          <p:nvPr/>
        </p:nvSpPr>
        <p:spPr>
          <a:xfrm>
            <a:off x="3124200" y="493712"/>
            <a:ext cx="2590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F4A7C-EFCF-484D-98DC-AA736559C370}"/>
              </a:ext>
            </a:extLst>
          </p:cNvPr>
          <p:cNvSpPr/>
          <p:nvPr/>
        </p:nvSpPr>
        <p:spPr>
          <a:xfrm>
            <a:off x="685798" y="2592389"/>
            <a:ext cx="4724401"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4B9CED-0092-57B1-EE94-3E4B5C5E0A38}"/>
              </a:ext>
            </a:extLst>
          </p:cNvPr>
          <p:cNvSpPr/>
          <p:nvPr/>
        </p:nvSpPr>
        <p:spPr>
          <a:xfrm rot="20348738">
            <a:off x="2144849" y="324559"/>
            <a:ext cx="781026" cy="1063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695F304-8407-10A0-CAA2-DEC2138539E3}"/>
              </a:ext>
            </a:extLst>
          </p:cNvPr>
          <p:cNvSpPr/>
          <p:nvPr/>
        </p:nvSpPr>
        <p:spPr>
          <a:xfrm rot="20348738">
            <a:off x="2302227" y="2504836"/>
            <a:ext cx="381978" cy="1063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AE6C6A-9CBC-76B2-7637-AECEFE02F85D}"/>
              </a:ext>
            </a:extLst>
          </p:cNvPr>
          <p:cNvSpPr/>
          <p:nvPr/>
        </p:nvSpPr>
        <p:spPr>
          <a:xfrm>
            <a:off x="1295400" y="1661740"/>
            <a:ext cx="292796" cy="1063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2F7513-A968-DE87-2E7E-240C17239C58}"/>
              </a:ext>
            </a:extLst>
          </p:cNvPr>
          <p:cNvSpPr/>
          <p:nvPr/>
        </p:nvSpPr>
        <p:spPr>
          <a:xfrm>
            <a:off x="7517169" y="1441340"/>
            <a:ext cx="292796" cy="1063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10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51"/>
          <p:cNvSpPr txBox="1">
            <a:spLocks noGrp="1"/>
          </p:cNvSpPr>
          <p:nvPr>
            <p:ph type="title"/>
          </p:nvPr>
        </p:nvSpPr>
        <p:spPr>
          <a:xfrm>
            <a:off x="311700" y="5862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A86E8"/>
                </a:solidFill>
              </a:rPr>
              <a:t> Single neuron</a:t>
            </a:r>
            <a:endParaRPr dirty="0">
              <a:solidFill>
                <a:srgbClr val="4A86E8"/>
              </a:solidFill>
            </a:endParaRPr>
          </a:p>
        </p:txBody>
      </p:sp>
      <p:sp>
        <p:nvSpPr>
          <p:cNvPr id="319" name="Google Shape;319;p51"/>
          <p:cNvSpPr txBox="1">
            <a:spLocks noGrp="1"/>
          </p:cNvSpPr>
          <p:nvPr>
            <p:ph type="body" idx="4294967295"/>
          </p:nvPr>
        </p:nvSpPr>
        <p:spPr>
          <a:xfrm>
            <a:off x="3175331" y="832776"/>
            <a:ext cx="5833800" cy="1059639"/>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US" dirty="0">
                <a:solidFill>
                  <a:schemeClr val="tx1"/>
                </a:solidFill>
                <a:latin typeface="Arial" charset="0"/>
                <a:ea typeface="Geneva" charset="0"/>
              </a:rPr>
              <a:t>This neuron’s activation is linear function</a:t>
            </a:r>
          </a:p>
          <a:p>
            <a:pPr marL="127000" lvl="0" indent="0" algn="ctr" rtl="0">
              <a:spcBef>
                <a:spcPts val="1000"/>
              </a:spcBef>
              <a:spcAft>
                <a:spcPts val="0"/>
              </a:spcAft>
              <a:buSzPts val="1600"/>
              <a:buNone/>
            </a:pPr>
            <a:r>
              <a:rPr lang="en-US" sz="1600" dirty="0">
                <a:solidFill>
                  <a:schemeClr val="tx1">
                    <a:lumMod val="95000"/>
                    <a:lumOff val="5000"/>
                  </a:schemeClr>
                </a:solidFill>
                <a:latin typeface="Arial" panose="020B0604020202020204" pitchFamily="34" charset="0"/>
                <a:cs typeface="Arial" panose="020B0604020202020204" pitchFamily="34" charset="0"/>
              </a:rPr>
              <a:t> y = </a:t>
            </a:r>
            <a:r>
              <a:rPr lang="en-US" sz="1600" dirty="0" err="1">
                <a:solidFill>
                  <a:schemeClr val="tx1">
                    <a:lumMod val="95000"/>
                    <a:lumOff val="5000"/>
                  </a:schemeClr>
                </a:solidFill>
                <a:latin typeface="Arial" panose="020B0604020202020204" pitchFamily="34" charset="0"/>
                <a:cs typeface="Arial" panose="020B0604020202020204" pitchFamily="34" charset="0"/>
              </a:rPr>
              <a:t>wx</a:t>
            </a:r>
            <a:r>
              <a:rPr lang="en-US" sz="1600" dirty="0">
                <a:solidFill>
                  <a:schemeClr val="tx1">
                    <a:lumMod val="95000"/>
                    <a:lumOff val="5000"/>
                  </a:schemeClr>
                </a:solidFill>
                <a:latin typeface="Arial" panose="020B0604020202020204" pitchFamily="34" charset="0"/>
                <a:cs typeface="Arial" panose="020B0604020202020204" pitchFamily="34" charset="0"/>
              </a:rPr>
              <a:t> + b.</a:t>
            </a:r>
          </a:p>
          <a:p>
            <a:pPr marL="457200" lvl="0" indent="0" algn="l" rtl="0">
              <a:spcBef>
                <a:spcPts val="1000"/>
              </a:spcBef>
              <a:spcAft>
                <a:spcPts val="1000"/>
              </a:spcAft>
              <a:buNone/>
            </a:pPr>
            <a:r>
              <a:rPr lang="en-US" sz="1000" dirty="0">
                <a:solidFill>
                  <a:schemeClr val="tx1">
                    <a:lumMod val="95000"/>
                    <a:lumOff val="5000"/>
                  </a:schemeClr>
                </a:solidFill>
              </a:rPr>
              <a:t>W=weight, b=bias</a:t>
            </a:r>
            <a:endParaRPr sz="1000" dirty="0">
              <a:solidFill>
                <a:schemeClr val="tx1">
                  <a:lumMod val="95000"/>
                  <a:lumOff val="5000"/>
                </a:schemeClr>
              </a:solidFill>
            </a:endParaRPr>
          </a:p>
        </p:txBody>
      </p:sp>
      <p:sp>
        <p:nvSpPr>
          <p:cNvPr id="320" name="Google Shape;320;p5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a:solidFill>
                <a:schemeClr val="lt1"/>
              </a:solidFill>
            </a:endParaRPr>
          </a:p>
        </p:txBody>
      </p:sp>
      <p:pic>
        <p:nvPicPr>
          <p:cNvPr id="321" name="Google Shape;321;p51"/>
          <p:cNvPicPr preferRelativeResize="0"/>
          <p:nvPr/>
        </p:nvPicPr>
        <p:blipFill>
          <a:blip r:embed="rId3">
            <a:alphaModFix/>
          </a:blip>
          <a:srcRect b="5289"/>
          <a:stretch/>
        </p:blipFill>
        <p:spPr>
          <a:xfrm>
            <a:off x="210540" y="1770713"/>
            <a:ext cx="2734915" cy="2728147"/>
          </a:xfrm>
          <a:prstGeom prst="rect">
            <a:avLst/>
          </a:prstGeom>
          <a:noFill/>
          <a:ln>
            <a:noFill/>
          </a:ln>
        </p:spPr>
      </p:pic>
      <p:pic>
        <p:nvPicPr>
          <p:cNvPr id="322" name="Google Shape;322;p51"/>
          <p:cNvPicPr preferRelativeResize="0"/>
          <p:nvPr/>
        </p:nvPicPr>
        <p:blipFill>
          <a:blip r:embed="rId4">
            <a:alphaModFix/>
          </a:blip>
          <a:stretch>
            <a:fillRect/>
          </a:stretch>
        </p:blipFill>
        <p:spPr>
          <a:xfrm>
            <a:off x="342353" y="644640"/>
            <a:ext cx="2590800" cy="1247775"/>
          </a:xfrm>
          <a:prstGeom prst="rect">
            <a:avLst/>
          </a:prstGeom>
          <a:noFill/>
          <a:ln>
            <a:noFill/>
          </a:ln>
        </p:spPr>
      </p:pic>
      <p:sp>
        <p:nvSpPr>
          <p:cNvPr id="323" name="Google Shape;323;p51"/>
          <p:cNvSpPr txBox="1"/>
          <p:nvPr/>
        </p:nvSpPr>
        <p:spPr>
          <a:xfrm>
            <a:off x="990600" y="4120267"/>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
        <p:nvSpPr>
          <p:cNvPr id="2" name="TextBox 1">
            <a:extLst>
              <a:ext uri="{FF2B5EF4-FFF2-40B4-BE49-F238E27FC236}">
                <a16:creationId xmlns:a16="http://schemas.microsoft.com/office/drawing/2014/main" id="{23078BC2-0BE1-1171-1DA4-A2368B37DA73}"/>
              </a:ext>
            </a:extLst>
          </p:cNvPr>
          <p:cNvSpPr txBox="1"/>
          <p:nvPr/>
        </p:nvSpPr>
        <p:spPr>
          <a:xfrm>
            <a:off x="240392" y="370593"/>
            <a:ext cx="582211" cy="307777"/>
          </a:xfrm>
          <a:prstGeom prst="rect">
            <a:avLst/>
          </a:prstGeom>
          <a:noFill/>
        </p:spPr>
        <p:txBody>
          <a:bodyPr wrap="none" rtlCol="0">
            <a:spAutoFit/>
          </a:bodyPr>
          <a:lstStyle/>
          <a:p>
            <a:r>
              <a:rPr lang="en-US" sz="1400" dirty="0"/>
              <a:t>Input</a:t>
            </a:r>
          </a:p>
        </p:txBody>
      </p:sp>
      <p:sp>
        <p:nvSpPr>
          <p:cNvPr id="3" name="TextBox 2">
            <a:extLst>
              <a:ext uri="{FF2B5EF4-FFF2-40B4-BE49-F238E27FC236}">
                <a16:creationId xmlns:a16="http://schemas.microsoft.com/office/drawing/2014/main" id="{5E865D80-7E2F-6EDC-7124-C8DF766F46C8}"/>
              </a:ext>
            </a:extLst>
          </p:cNvPr>
          <p:cNvSpPr txBox="1"/>
          <p:nvPr/>
        </p:nvSpPr>
        <p:spPr>
          <a:xfrm>
            <a:off x="2132530" y="832776"/>
            <a:ext cx="721672" cy="307777"/>
          </a:xfrm>
          <a:prstGeom prst="rect">
            <a:avLst/>
          </a:prstGeom>
          <a:noFill/>
        </p:spPr>
        <p:txBody>
          <a:bodyPr wrap="none" rtlCol="0">
            <a:spAutoFit/>
          </a:bodyPr>
          <a:lstStyle/>
          <a:p>
            <a:r>
              <a:rPr lang="en-US" sz="1400" dirty="0"/>
              <a:t>Output</a:t>
            </a:r>
          </a:p>
        </p:txBody>
      </p:sp>
      <p:sp>
        <p:nvSpPr>
          <p:cNvPr id="5" name="TextBox 4">
            <a:extLst>
              <a:ext uri="{FF2B5EF4-FFF2-40B4-BE49-F238E27FC236}">
                <a16:creationId xmlns:a16="http://schemas.microsoft.com/office/drawing/2014/main" id="{0B08C4E8-8F66-0AE0-5D23-B0FF8DA43C7A}"/>
              </a:ext>
            </a:extLst>
          </p:cNvPr>
          <p:cNvSpPr txBox="1"/>
          <p:nvPr/>
        </p:nvSpPr>
        <p:spPr>
          <a:xfrm>
            <a:off x="3175331" y="2649818"/>
            <a:ext cx="4572000" cy="1051570"/>
          </a:xfrm>
          <a:prstGeom prst="rect">
            <a:avLst/>
          </a:prstGeom>
          <a:noFill/>
        </p:spPr>
        <p:txBody>
          <a:bodyPr wrap="square">
            <a:spAutoFit/>
          </a:bodyPr>
          <a:lstStyle/>
          <a:p>
            <a:pPr marL="457200" lvl="0" indent="-330200" algn="l" rtl="0">
              <a:spcBef>
                <a:spcPts val="1000"/>
              </a:spcBef>
              <a:spcAft>
                <a:spcPts val="0"/>
              </a:spcAft>
              <a:buSzPts val="1600"/>
              <a:buChar char="●"/>
            </a:pPr>
            <a:r>
              <a:rPr lang="en-US" sz="1800" dirty="0"/>
              <a:t>If multiple input features the function results in</a:t>
            </a:r>
          </a:p>
          <a:p>
            <a:pPr marL="1371600" lvl="0" indent="0" algn="l" rtl="0">
              <a:spcBef>
                <a:spcPts val="1000"/>
              </a:spcBef>
              <a:spcAft>
                <a:spcPts val="0"/>
              </a:spcAft>
              <a:buNone/>
            </a:pPr>
            <a:r>
              <a:rPr lang="en-US" sz="1800" dirty="0"/>
              <a:t>y = w</a:t>
            </a:r>
            <a:r>
              <a:rPr lang="en-US" sz="1800" baseline="-25000" dirty="0"/>
              <a:t>0</a:t>
            </a:r>
            <a:r>
              <a:rPr lang="en-US" sz="1800" dirty="0"/>
              <a:t>x</a:t>
            </a:r>
            <a:r>
              <a:rPr lang="en-US" sz="1800" baseline="-25000" dirty="0"/>
              <a:t>0</a:t>
            </a:r>
            <a:r>
              <a:rPr lang="en-US" sz="1800" dirty="0"/>
              <a:t> + w</a:t>
            </a:r>
            <a:r>
              <a:rPr lang="en-US" sz="1800" baseline="-25000" dirty="0"/>
              <a:t>1</a:t>
            </a:r>
            <a:r>
              <a:rPr lang="en-US" sz="1800" dirty="0"/>
              <a:t>x</a:t>
            </a:r>
            <a:r>
              <a:rPr lang="en-US" sz="1800" baseline="-25000" dirty="0"/>
              <a:t>1</a:t>
            </a:r>
            <a:r>
              <a:rPr lang="en-US" sz="1800" dirty="0"/>
              <a:t> + w</a:t>
            </a:r>
            <a:r>
              <a:rPr lang="en-US" sz="1800" baseline="-25000" dirty="0"/>
              <a:t>2</a:t>
            </a:r>
            <a:r>
              <a:rPr lang="en-US" sz="1800" dirty="0"/>
              <a:t>x</a:t>
            </a:r>
            <a:r>
              <a:rPr lang="en-US" sz="1800" baseline="-25000" dirty="0"/>
              <a:t>2</a:t>
            </a:r>
            <a:r>
              <a:rPr lang="en-US" sz="1800" dirty="0"/>
              <a:t> + b</a:t>
            </a:r>
          </a:p>
        </p:txBody>
      </p:sp>
    </p:spTree>
    <p:extLst>
      <p:ext uri="{BB962C8B-B14F-4D97-AF65-F5344CB8AC3E}">
        <p14:creationId xmlns:p14="http://schemas.microsoft.com/office/powerpoint/2010/main" val="3485401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52"/>
          <p:cNvSpPr txBox="1">
            <a:spLocks noGrp="1"/>
          </p:cNvSpPr>
          <p:nvPr>
            <p:ph type="title"/>
          </p:nvPr>
        </p:nvSpPr>
        <p:spPr>
          <a:xfrm>
            <a:off x="311700" y="1858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A86E8"/>
                </a:solidFill>
              </a:rPr>
              <a:t>Layers</a:t>
            </a:r>
            <a:endParaRPr dirty="0">
              <a:solidFill>
                <a:srgbClr val="4A86E8"/>
              </a:solidFill>
            </a:endParaRPr>
          </a:p>
        </p:txBody>
      </p:sp>
      <p:sp>
        <p:nvSpPr>
          <p:cNvPr id="330" name="Google Shape;330;p52"/>
          <p:cNvSpPr txBox="1">
            <a:spLocks noGrp="1"/>
          </p:cNvSpPr>
          <p:nvPr>
            <p:ph type="body" idx="4294967295"/>
          </p:nvPr>
        </p:nvSpPr>
        <p:spPr>
          <a:xfrm>
            <a:off x="3733800" y="1161926"/>
            <a:ext cx="5167800" cy="3622500"/>
          </a:xfrm>
          <a:prstGeom prst="rect">
            <a:avLst/>
          </a:prstGeom>
        </p:spPr>
        <p:txBody>
          <a:bodyPr spcFirstLastPara="1" wrap="square" lIns="91425" tIns="91425" rIns="91425" bIns="91425" anchor="t" anchorCtr="0">
            <a:noAutofit/>
          </a:bodyPr>
          <a:lstStyle/>
          <a:p>
            <a:pPr marL="457200">
              <a:spcBef>
                <a:spcPts val="0"/>
              </a:spcBef>
              <a:spcAft>
                <a:spcPts val="0"/>
              </a:spcAft>
              <a:buSzPts val="1800"/>
              <a:buFont typeface="Arial" charset="0"/>
              <a:buChar char="●"/>
            </a:pPr>
            <a:r>
              <a:rPr lang="en" dirty="0">
                <a:solidFill>
                  <a:schemeClr val="tx1">
                    <a:lumMod val="95000"/>
                    <a:lumOff val="5000"/>
                  </a:schemeClr>
                </a:solidFill>
              </a:rPr>
              <a:t>Neurons with same set of inputs form a layer. </a:t>
            </a:r>
          </a:p>
          <a:p>
            <a:pPr marL="457200" lvl="0" indent="-342900" algn="l" rtl="0">
              <a:spcBef>
                <a:spcPts val="0"/>
              </a:spcBef>
              <a:spcAft>
                <a:spcPts val="0"/>
              </a:spcAft>
              <a:buSzPts val="1800"/>
              <a:buChar char="●"/>
            </a:pPr>
            <a:endParaRPr dirty="0">
              <a:solidFill>
                <a:schemeClr val="tx1">
                  <a:lumMod val="95000"/>
                  <a:lumOff val="5000"/>
                </a:schemeClr>
              </a:solidFill>
            </a:endParaRPr>
          </a:p>
          <a:p>
            <a:pPr marL="457200" lvl="0" indent="-342900" algn="l" rtl="0">
              <a:spcBef>
                <a:spcPts val="0"/>
              </a:spcBef>
              <a:spcAft>
                <a:spcPts val="0"/>
              </a:spcAft>
              <a:buSzPts val="1800"/>
              <a:buChar char="●"/>
            </a:pPr>
            <a:r>
              <a:rPr lang="en" dirty="0">
                <a:solidFill>
                  <a:schemeClr val="tx1">
                    <a:lumMod val="95000"/>
                    <a:lumOff val="5000"/>
                  </a:schemeClr>
                </a:solidFill>
              </a:rPr>
              <a:t>Each layer in a neural network performs some kind of relatively simple transformation.</a:t>
            </a:r>
          </a:p>
          <a:p>
            <a:pPr marL="457200" lvl="0" indent="-342900" algn="l" rtl="0">
              <a:spcBef>
                <a:spcPts val="0"/>
              </a:spcBef>
              <a:spcAft>
                <a:spcPts val="0"/>
              </a:spcAft>
              <a:buSzPts val="1800"/>
              <a:buChar char="●"/>
            </a:pPr>
            <a:endParaRPr dirty="0">
              <a:solidFill>
                <a:schemeClr val="tx1">
                  <a:lumMod val="95000"/>
                  <a:lumOff val="5000"/>
                </a:schemeClr>
              </a:solidFill>
            </a:endParaRPr>
          </a:p>
        </p:txBody>
      </p:sp>
      <p:sp>
        <p:nvSpPr>
          <p:cNvPr id="331" name="Google Shape;331;p5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a:solidFill>
                <a:schemeClr val="lt1"/>
              </a:solidFill>
            </a:endParaRPr>
          </a:p>
        </p:txBody>
      </p:sp>
      <p:pic>
        <p:nvPicPr>
          <p:cNvPr id="333" name="Google Shape;333;p52"/>
          <p:cNvPicPr preferRelativeResize="0"/>
          <p:nvPr/>
        </p:nvPicPr>
        <p:blipFill>
          <a:blip r:embed="rId3">
            <a:alphaModFix/>
          </a:blip>
          <a:stretch>
            <a:fillRect/>
          </a:stretch>
        </p:blipFill>
        <p:spPr>
          <a:xfrm>
            <a:off x="414925" y="1011775"/>
            <a:ext cx="3123450" cy="2406275"/>
          </a:xfrm>
          <a:prstGeom prst="rect">
            <a:avLst/>
          </a:prstGeom>
          <a:noFill/>
          <a:ln>
            <a:noFill/>
          </a:ln>
        </p:spPr>
      </p:pic>
      <p:sp>
        <p:nvSpPr>
          <p:cNvPr id="2" name="Google Shape;323;p51">
            <a:extLst>
              <a:ext uri="{FF2B5EF4-FFF2-40B4-BE49-F238E27FC236}">
                <a16:creationId xmlns:a16="http://schemas.microsoft.com/office/drawing/2014/main" id="{0CBA55DE-2286-C671-A510-6ABF21730668}"/>
              </a:ext>
            </a:extLst>
          </p:cNvPr>
          <p:cNvSpPr txBox="1"/>
          <p:nvPr/>
        </p:nvSpPr>
        <p:spPr>
          <a:xfrm>
            <a:off x="-199229" y="3409745"/>
            <a:ext cx="259079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a:t>
            </a:r>
            <a:r>
              <a:rPr lang="en" sz="1000" i="1" dirty="0" err="1">
                <a:latin typeface="Arial" panose="020B0604020202020204" pitchFamily="34" charset="0"/>
                <a:ea typeface="Roboto"/>
                <a:cs typeface="Arial" panose="020B0604020202020204" pitchFamily="34" charset="0"/>
                <a:sym typeface="Roboto"/>
              </a:rPr>
              <a:t>kaggle.com</a:t>
            </a:r>
            <a:endParaRPr sz="1000" i="1" dirty="0">
              <a:latin typeface="Arial" panose="020B0604020202020204" pitchFamily="34" charset="0"/>
              <a:ea typeface="Roboto"/>
              <a:cs typeface="Arial" panose="020B0604020202020204" pitchFamily="34" charset="0"/>
              <a:sym typeface="Roboto"/>
            </a:endParaRPr>
          </a:p>
        </p:txBody>
      </p:sp>
      <p:sp>
        <p:nvSpPr>
          <p:cNvPr id="3" name="Rectangle 2">
            <a:extLst>
              <a:ext uri="{FF2B5EF4-FFF2-40B4-BE49-F238E27FC236}">
                <a16:creationId xmlns:a16="http://schemas.microsoft.com/office/drawing/2014/main" id="{170BF38D-8746-C4F7-8673-28658BFE6F23}"/>
              </a:ext>
            </a:extLst>
          </p:cNvPr>
          <p:cNvSpPr/>
          <p:nvPr/>
        </p:nvSpPr>
        <p:spPr>
          <a:xfrm>
            <a:off x="1586437" y="1131842"/>
            <a:ext cx="762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95000"/>
                    <a:lumOff val="5000"/>
                  </a:schemeClr>
                </a:solidFill>
              </a:rPr>
              <a:t>Layer</a:t>
            </a:r>
          </a:p>
        </p:txBody>
      </p:sp>
      <p:pic>
        <p:nvPicPr>
          <p:cNvPr id="4" name="Google Shape;234;p43">
            <a:extLst>
              <a:ext uri="{FF2B5EF4-FFF2-40B4-BE49-F238E27FC236}">
                <a16:creationId xmlns:a16="http://schemas.microsoft.com/office/drawing/2014/main" id="{1A6E5957-7E0D-02F4-2DC5-E69A2B5C2440}"/>
              </a:ext>
            </a:extLst>
          </p:cNvPr>
          <p:cNvPicPr preferRelativeResize="0"/>
          <p:nvPr/>
        </p:nvPicPr>
        <p:blipFill>
          <a:blip r:embed="rId4">
            <a:alphaModFix/>
          </a:blip>
          <a:stretch>
            <a:fillRect/>
          </a:stretch>
        </p:blipFill>
        <p:spPr>
          <a:xfrm>
            <a:off x="5791200" y="2453826"/>
            <a:ext cx="2888700" cy="1928447"/>
          </a:xfrm>
          <a:prstGeom prst="rect">
            <a:avLst/>
          </a:prstGeom>
          <a:noFill/>
          <a:ln>
            <a:noFill/>
          </a:ln>
        </p:spPr>
      </p:pic>
      <p:sp>
        <p:nvSpPr>
          <p:cNvPr id="8" name="TextBox 7">
            <a:extLst>
              <a:ext uri="{FF2B5EF4-FFF2-40B4-BE49-F238E27FC236}">
                <a16:creationId xmlns:a16="http://schemas.microsoft.com/office/drawing/2014/main" id="{72773CCF-C786-8EBE-4AD8-78F2CDE15FA6}"/>
              </a:ext>
            </a:extLst>
          </p:cNvPr>
          <p:cNvSpPr txBox="1"/>
          <p:nvPr/>
        </p:nvSpPr>
        <p:spPr>
          <a:xfrm>
            <a:off x="2348437" y="3230340"/>
            <a:ext cx="3693834" cy="646331"/>
          </a:xfrm>
          <a:prstGeom prst="rect">
            <a:avLst/>
          </a:prstGeom>
          <a:noFill/>
        </p:spPr>
        <p:txBody>
          <a:bodyPr wrap="square">
            <a:spAutoFit/>
          </a:bodyPr>
          <a:lstStyle/>
          <a:p>
            <a:pPr marL="457200" lvl="0" indent="-342900" algn="l" rtl="0">
              <a:spcBef>
                <a:spcPts val="0"/>
              </a:spcBef>
              <a:spcAft>
                <a:spcPts val="0"/>
              </a:spcAft>
              <a:buSzPts val="1800"/>
              <a:buChar char="●"/>
            </a:pPr>
            <a:r>
              <a:rPr lang="en-US" dirty="0">
                <a:solidFill>
                  <a:schemeClr val="tx1">
                    <a:lumMod val="95000"/>
                    <a:lumOff val="5000"/>
                  </a:schemeClr>
                </a:solidFill>
                <a:latin typeface="+mn-lt"/>
              </a:rPr>
              <a:t>Layers can be stacked to model complex functions</a:t>
            </a:r>
          </a:p>
        </p:txBody>
      </p:sp>
      <p:sp>
        <p:nvSpPr>
          <p:cNvPr id="9" name="Google Shape;233;p43">
            <a:extLst>
              <a:ext uri="{FF2B5EF4-FFF2-40B4-BE49-F238E27FC236}">
                <a16:creationId xmlns:a16="http://schemas.microsoft.com/office/drawing/2014/main" id="{405EF7D2-4B62-3ED1-BCA0-9DBB7400D961}"/>
              </a:ext>
            </a:extLst>
          </p:cNvPr>
          <p:cNvSpPr txBox="1"/>
          <p:nvPr/>
        </p:nvSpPr>
        <p:spPr>
          <a:xfrm>
            <a:off x="5105400" y="4213011"/>
            <a:ext cx="4584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https://</a:t>
            </a:r>
            <a:r>
              <a:rPr lang="en" sz="1000" i="1" dirty="0" err="1">
                <a:latin typeface="Arial" panose="020B0604020202020204" pitchFamily="34" charset="0"/>
                <a:ea typeface="Roboto"/>
                <a:cs typeface="Arial" panose="020B0604020202020204" pitchFamily="34" charset="0"/>
                <a:sym typeface="Roboto"/>
              </a:rPr>
              <a:t>www.ibm.com</a:t>
            </a:r>
            <a:r>
              <a:rPr lang="en" sz="1000" i="1" dirty="0">
                <a:latin typeface="Arial" panose="020B0604020202020204" pitchFamily="34" charset="0"/>
                <a:ea typeface="Roboto"/>
                <a:cs typeface="Arial" panose="020B0604020202020204" pitchFamily="34" charset="0"/>
                <a:sym typeface="Roboto"/>
              </a:rPr>
              <a:t>/cloud/learn/neural-networks</a:t>
            </a:r>
            <a:endParaRPr sz="1000" i="1" dirty="0">
              <a:latin typeface="Arial" panose="020B0604020202020204" pitchFamily="34" charset="0"/>
              <a:ea typeface="Roboto"/>
              <a:cs typeface="Arial" panose="020B0604020202020204" pitchFamily="34" charset="0"/>
              <a:sym typeface="Roboto"/>
            </a:endParaRPr>
          </a:p>
        </p:txBody>
      </p:sp>
    </p:spTree>
    <p:extLst>
      <p:ext uri="{BB962C8B-B14F-4D97-AF65-F5344CB8AC3E}">
        <p14:creationId xmlns:p14="http://schemas.microsoft.com/office/powerpoint/2010/main" val="41659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44"/>
          <p:cNvSpPr txBox="1">
            <a:spLocks noGrp="1"/>
          </p:cNvSpPr>
          <p:nvPr>
            <p:ph type="title"/>
          </p:nvPr>
        </p:nvSpPr>
        <p:spPr>
          <a:xfrm>
            <a:off x="311700" y="2031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Two flows in neural network</a:t>
            </a:r>
            <a:endParaRPr>
              <a:solidFill>
                <a:srgbClr val="4A86E8"/>
              </a:solidFill>
            </a:endParaRPr>
          </a:p>
        </p:txBody>
      </p:sp>
      <p:sp>
        <p:nvSpPr>
          <p:cNvPr id="241" name="Google Shape;241;p4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a:solidFill>
                <a:schemeClr val="lt1"/>
              </a:solidFill>
            </a:endParaRPr>
          </a:p>
        </p:txBody>
      </p:sp>
      <p:pic>
        <p:nvPicPr>
          <p:cNvPr id="9" name="Picture 8" descr="A network diagram of circles and lines&#10;&#10;AI-generated content may be incorrect.">
            <a:extLst>
              <a:ext uri="{FF2B5EF4-FFF2-40B4-BE49-F238E27FC236}">
                <a16:creationId xmlns:a16="http://schemas.microsoft.com/office/drawing/2014/main" id="{E4D2D87E-D12D-6E91-3308-CC83EFD89B71}"/>
              </a:ext>
            </a:extLst>
          </p:cNvPr>
          <p:cNvPicPr>
            <a:picLocks noChangeAspect="1"/>
          </p:cNvPicPr>
          <p:nvPr/>
        </p:nvPicPr>
        <p:blipFill>
          <a:blip r:embed="rId3"/>
          <a:stretch>
            <a:fillRect/>
          </a:stretch>
        </p:blipFill>
        <p:spPr>
          <a:xfrm>
            <a:off x="2730500" y="1263650"/>
            <a:ext cx="3683000" cy="2616200"/>
          </a:xfrm>
          <a:prstGeom prst="rect">
            <a:avLst/>
          </a:prstGeom>
        </p:spPr>
      </p:pic>
      <p:sp>
        <p:nvSpPr>
          <p:cNvPr id="10" name="TextBox 9">
            <a:extLst>
              <a:ext uri="{FF2B5EF4-FFF2-40B4-BE49-F238E27FC236}">
                <a16:creationId xmlns:a16="http://schemas.microsoft.com/office/drawing/2014/main" id="{FD50E2FF-C119-9D23-4B6C-0F6982517585}"/>
              </a:ext>
            </a:extLst>
          </p:cNvPr>
          <p:cNvSpPr txBox="1"/>
          <p:nvPr/>
        </p:nvSpPr>
        <p:spPr>
          <a:xfrm>
            <a:off x="1898206" y="2417861"/>
            <a:ext cx="1079142" cy="307777"/>
          </a:xfrm>
          <a:prstGeom prst="rect">
            <a:avLst/>
          </a:prstGeom>
          <a:noFill/>
        </p:spPr>
        <p:txBody>
          <a:bodyPr wrap="none" rtlCol="0">
            <a:spAutoFit/>
          </a:bodyPr>
          <a:lstStyle/>
          <a:p>
            <a:r>
              <a:rPr lang="en-US" sz="1400" dirty="0"/>
              <a:t>Input Layer</a:t>
            </a:r>
          </a:p>
        </p:txBody>
      </p:sp>
      <p:sp>
        <p:nvSpPr>
          <p:cNvPr id="11" name="TextBox 10">
            <a:extLst>
              <a:ext uri="{FF2B5EF4-FFF2-40B4-BE49-F238E27FC236}">
                <a16:creationId xmlns:a16="http://schemas.microsoft.com/office/drawing/2014/main" id="{8B547FE6-43A2-A631-BE1F-5A0F688321EF}"/>
              </a:ext>
            </a:extLst>
          </p:cNvPr>
          <p:cNvSpPr txBox="1"/>
          <p:nvPr/>
        </p:nvSpPr>
        <p:spPr>
          <a:xfrm>
            <a:off x="5943600" y="2405302"/>
            <a:ext cx="1218603" cy="307777"/>
          </a:xfrm>
          <a:prstGeom prst="rect">
            <a:avLst/>
          </a:prstGeom>
          <a:noFill/>
        </p:spPr>
        <p:txBody>
          <a:bodyPr wrap="none" rtlCol="0">
            <a:spAutoFit/>
          </a:bodyPr>
          <a:lstStyle/>
          <a:p>
            <a:r>
              <a:rPr lang="en-US" sz="1400" dirty="0"/>
              <a:t>Output Layer</a:t>
            </a:r>
          </a:p>
        </p:txBody>
      </p:sp>
      <p:sp>
        <p:nvSpPr>
          <p:cNvPr id="12" name="Right Arrow 11">
            <a:extLst>
              <a:ext uri="{FF2B5EF4-FFF2-40B4-BE49-F238E27FC236}">
                <a16:creationId xmlns:a16="http://schemas.microsoft.com/office/drawing/2014/main" id="{533FAA1D-551C-F056-348A-435B6EEBBFB5}"/>
              </a:ext>
            </a:extLst>
          </p:cNvPr>
          <p:cNvSpPr/>
          <p:nvPr/>
        </p:nvSpPr>
        <p:spPr>
          <a:xfrm>
            <a:off x="3809642" y="1123950"/>
            <a:ext cx="1295400" cy="152400"/>
          </a:xfrm>
          <a:prstGeom prst="rightArrow">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85322E0A-D4F2-4105-1AC9-CFD78D1AA03E}"/>
              </a:ext>
            </a:extLst>
          </p:cNvPr>
          <p:cNvSpPr/>
          <p:nvPr/>
        </p:nvSpPr>
        <p:spPr>
          <a:xfrm rot="10800000">
            <a:off x="3924300" y="3943350"/>
            <a:ext cx="1295400" cy="152400"/>
          </a:xfrm>
          <a:prstGeom prst="rightArrow">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B6DB36-9EF4-A60E-5E3A-DC2F23ADFC96}"/>
              </a:ext>
            </a:extLst>
          </p:cNvPr>
          <p:cNvSpPr txBox="1"/>
          <p:nvPr/>
        </p:nvSpPr>
        <p:spPr>
          <a:xfrm>
            <a:off x="3653106" y="838973"/>
            <a:ext cx="1834156" cy="307777"/>
          </a:xfrm>
          <a:prstGeom prst="rect">
            <a:avLst/>
          </a:prstGeom>
          <a:noFill/>
        </p:spPr>
        <p:txBody>
          <a:bodyPr wrap="none" rtlCol="0">
            <a:spAutoFit/>
          </a:bodyPr>
          <a:lstStyle/>
          <a:p>
            <a:r>
              <a:rPr lang="en-US" sz="1400" dirty="0"/>
              <a:t>Forward propagation</a:t>
            </a:r>
          </a:p>
        </p:txBody>
      </p:sp>
      <p:sp>
        <p:nvSpPr>
          <p:cNvPr id="15" name="TextBox 14">
            <a:extLst>
              <a:ext uri="{FF2B5EF4-FFF2-40B4-BE49-F238E27FC236}">
                <a16:creationId xmlns:a16="http://schemas.microsoft.com/office/drawing/2014/main" id="{9D2A986F-B360-BE8A-8C80-676036BFD78E}"/>
              </a:ext>
            </a:extLst>
          </p:cNvPr>
          <p:cNvSpPr txBox="1"/>
          <p:nvPr/>
        </p:nvSpPr>
        <p:spPr>
          <a:xfrm>
            <a:off x="3904873" y="4095751"/>
            <a:ext cx="4312399" cy="307777"/>
          </a:xfrm>
          <a:prstGeom prst="rect">
            <a:avLst/>
          </a:prstGeom>
          <a:noFill/>
        </p:spPr>
        <p:txBody>
          <a:bodyPr wrap="none" rtlCol="0">
            <a:spAutoFit/>
          </a:bodyPr>
          <a:lstStyle/>
          <a:p>
            <a:r>
              <a:rPr lang="en-US" sz="1400" dirty="0"/>
              <a:t>Backpropagation: weights updated to minimize error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1C02420E-4ABD-4A28-16D0-5301853FE928}"/>
            </a:ext>
          </a:extLst>
        </p:cNvPr>
        <p:cNvGrpSpPr/>
        <p:nvPr/>
      </p:nvGrpSpPr>
      <p:grpSpPr>
        <a:xfrm>
          <a:off x="0" y="0"/>
          <a:ext cx="0" cy="0"/>
          <a:chOff x="0" y="0"/>
          <a:chExt cx="0" cy="0"/>
        </a:xfrm>
      </p:grpSpPr>
      <p:sp>
        <p:nvSpPr>
          <p:cNvPr id="232" name="Google Shape;232;p43">
            <a:extLst>
              <a:ext uri="{FF2B5EF4-FFF2-40B4-BE49-F238E27FC236}">
                <a16:creationId xmlns:a16="http://schemas.microsoft.com/office/drawing/2014/main" id="{C91C9345-A525-8A1B-ECF3-06FEEDD17F0D}"/>
              </a:ext>
            </a:extLst>
          </p:cNvPr>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a:solidFill>
                <a:schemeClr val="lt1"/>
              </a:solidFill>
            </a:endParaRPr>
          </a:p>
        </p:txBody>
      </p:sp>
      <p:grpSp>
        <p:nvGrpSpPr>
          <p:cNvPr id="8" name="Group 7">
            <a:extLst>
              <a:ext uri="{FF2B5EF4-FFF2-40B4-BE49-F238E27FC236}">
                <a16:creationId xmlns:a16="http://schemas.microsoft.com/office/drawing/2014/main" id="{AD1715C8-37A3-CB92-332A-B178C7F10EC1}"/>
              </a:ext>
            </a:extLst>
          </p:cNvPr>
          <p:cNvGrpSpPr/>
          <p:nvPr/>
        </p:nvGrpSpPr>
        <p:grpSpPr>
          <a:xfrm>
            <a:off x="990600" y="285750"/>
            <a:ext cx="6858000" cy="3733800"/>
            <a:chOff x="914400" y="438150"/>
            <a:chExt cx="6858000" cy="3733800"/>
          </a:xfrm>
        </p:grpSpPr>
        <p:pic>
          <p:nvPicPr>
            <p:cNvPr id="2" name="Google Shape;434;p63">
              <a:extLst>
                <a:ext uri="{FF2B5EF4-FFF2-40B4-BE49-F238E27FC236}">
                  <a16:creationId xmlns:a16="http://schemas.microsoft.com/office/drawing/2014/main" id="{E0A54657-FCF6-2002-85FD-91ABBF7D9F3B}"/>
                </a:ext>
              </a:extLst>
            </p:cNvPr>
            <p:cNvPicPr preferRelativeResize="0"/>
            <p:nvPr/>
          </p:nvPicPr>
          <p:blipFill>
            <a:blip r:embed="rId3">
              <a:alphaModFix/>
            </a:blip>
            <a:srcRect l="15631" t="40682" r="33308"/>
            <a:stretch/>
          </p:blipFill>
          <p:spPr>
            <a:xfrm>
              <a:off x="1447800" y="742950"/>
              <a:ext cx="6019800" cy="3429000"/>
            </a:xfrm>
            <a:prstGeom prst="rect">
              <a:avLst/>
            </a:prstGeom>
            <a:noFill/>
            <a:ln>
              <a:noFill/>
            </a:ln>
          </p:spPr>
        </p:pic>
        <p:sp>
          <p:nvSpPr>
            <p:cNvPr id="5" name="Rectangle 4">
              <a:extLst>
                <a:ext uri="{FF2B5EF4-FFF2-40B4-BE49-F238E27FC236}">
                  <a16:creationId xmlns:a16="http://schemas.microsoft.com/office/drawing/2014/main" id="{0D90190B-CE0B-152D-6D85-C2E9DCB7E971}"/>
                </a:ext>
              </a:extLst>
            </p:cNvPr>
            <p:cNvSpPr/>
            <p:nvPr/>
          </p:nvSpPr>
          <p:spPr>
            <a:xfrm>
              <a:off x="914400" y="438150"/>
              <a:ext cx="2590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FA9E4B-26FA-FA77-1B61-EFF3E88FDAF0}"/>
                </a:ext>
              </a:extLst>
            </p:cNvPr>
            <p:cNvSpPr/>
            <p:nvPr/>
          </p:nvSpPr>
          <p:spPr>
            <a:xfrm>
              <a:off x="5181600" y="719187"/>
              <a:ext cx="2590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1DDBD2-342A-5894-4B2F-0CAC51FD0E43}"/>
                </a:ext>
              </a:extLst>
            </p:cNvPr>
            <p:cNvSpPr/>
            <p:nvPr/>
          </p:nvSpPr>
          <p:spPr>
            <a:xfrm rot="20348738">
              <a:off x="5145443" y="726186"/>
              <a:ext cx="508366" cy="1063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1648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45"/>
          <p:cNvSpPr txBox="1">
            <a:spLocks noGrp="1"/>
          </p:cNvSpPr>
          <p:nvPr>
            <p:ph type="title"/>
          </p:nvPr>
        </p:nvSpPr>
        <p:spPr>
          <a:xfrm>
            <a:off x="311700" y="1893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A86E8"/>
                </a:solidFill>
              </a:rPr>
              <a:t>Multi-Layer Perceptrons (MLP)</a:t>
            </a:r>
            <a:endParaRPr>
              <a:solidFill>
                <a:srgbClr val="4A86E8"/>
              </a:solidFill>
            </a:endParaRPr>
          </a:p>
        </p:txBody>
      </p:sp>
      <p:sp>
        <p:nvSpPr>
          <p:cNvPr id="253" name="Google Shape;253;p45"/>
          <p:cNvSpPr txBox="1">
            <a:spLocks noGrp="1"/>
          </p:cNvSpPr>
          <p:nvPr>
            <p:ph type="body" idx="4294967295"/>
          </p:nvPr>
        </p:nvSpPr>
        <p:spPr>
          <a:xfrm>
            <a:off x="685800" y="705832"/>
            <a:ext cx="8146499" cy="2778900"/>
          </a:xfrm>
          <a:prstGeom prst="rect">
            <a:avLst/>
          </a:prstGeom>
        </p:spPr>
        <p:txBody>
          <a:bodyPr spcFirstLastPara="1" wrap="square" lIns="91425" tIns="91425" rIns="91425" bIns="91425" anchor="t" anchorCtr="0">
            <a:noAutofit/>
          </a:bodyPr>
          <a:lstStyle/>
          <a:p>
            <a:pPr marL="120650" lvl="0" indent="0" algn="l" rtl="0">
              <a:spcBef>
                <a:spcPts val="0"/>
              </a:spcBef>
              <a:spcAft>
                <a:spcPts val="0"/>
              </a:spcAft>
              <a:buSzPts val="1700"/>
              <a:buNone/>
            </a:pPr>
            <a:r>
              <a:rPr lang="en" dirty="0">
                <a:solidFill>
                  <a:schemeClr val="tx1">
                    <a:lumMod val="95000"/>
                    <a:lumOff val="5000"/>
                  </a:schemeClr>
                </a:solidFill>
              </a:rPr>
              <a:t>A fully connected, feed-forward artificial neural network with at least three layers</a:t>
            </a:r>
            <a:endParaRPr dirty="0">
              <a:solidFill>
                <a:schemeClr val="tx1">
                  <a:lumMod val="95000"/>
                  <a:lumOff val="5000"/>
                </a:schemeClr>
              </a:solidFill>
            </a:endParaRPr>
          </a:p>
        </p:txBody>
      </p:sp>
      <p:sp>
        <p:nvSpPr>
          <p:cNvPr id="254" name="Google Shape;254;p4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a:solidFill>
                <a:schemeClr val="lt1"/>
              </a:solidFill>
            </a:endParaRPr>
          </a:p>
        </p:txBody>
      </p:sp>
      <p:sp>
        <p:nvSpPr>
          <p:cNvPr id="255" name="Google Shape;255;p45"/>
          <p:cNvSpPr txBox="1"/>
          <p:nvPr/>
        </p:nvSpPr>
        <p:spPr>
          <a:xfrm>
            <a:off x="6172200" y="4161105"/>
            <a:ext cx="2019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a:latin typeface="Arial" panose="020B0604020202020204" pitchFamily="34" charset="0"/>
                <a:ea typeface="Roboto"/>
                <a:cs typeface="Arial" panose="020B0604020202020204" pitchFamily="34" charset="0"/>
                <a:sym typeface="Roboto"/>
              </a:rPr>
              <a:t>source: d2l.ai</a:t>
            </a:r>
            <a:endParaRPr sz="1000" i="1" dirty="0">
              <a:latin typeface="Arial" panose="020B0604020202020204" pitchFamily="34" charset="0"/>
              <a:ea typeface="Roboto"/>
              <a:cs typeface="Arial" panose="020B0604020202020204" pitchFamily="34" charset="0"/>
              <a:sym typeface="Roboto"/>
            </a:endParaRPr>
          </a:p>
        </p:txBody>
      </p:sp>
      <p:pic>
        <p:nvPicPr>
          <p:cNvPr id="256" name="Google Shape;256;p45"/>
          <p:cNvPicPr preferRelativeResize="0"/>
          <p:nvPr/>
        </p:nvPicPr>
        <p:blipFill>
          <a:blip r:embed="rId3">
            <a:alphaModFix/>
          </a:blip>
          <a:stretch>
            <a:fillRect/>
          </a:stretch>
        </p:blipFill>
        <p:spPr>
          <a:xfrm>
            <a:off x="670873" y="1410156"/>
            <a:ext cx="5860500" cy="302751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UD Primary and Secondary">
      <a:dk1>
        <a:sysClr val="windowText" lastClr="000000"/>
      </a:dk1>
      <a:lt1>
        <a:sysClr val="window" lastClr="FFFFFF"/>
      </a:lt1>
      <a:dk2>
        <a:srgbClr val="00539F"/>
      </a:dk2>
      <a:lt2>
        <a:srgbClr val="EEECE1"/>
      </a:lt2>
      <a:accent1>
        <a:srgbClr val="4F81BD"/>
      </a:accent1>
      <a:accent2>
        <a:srgbClr val="AF1E2D"/>
      </a:accent2>
      <a:accent3>
        <a:srgbClr val="BED600"/>
      </a:accent3>
      <a:accent4>
        <a:srgbClr val="5A8E22"/>
      </a:accent4>
      <a:accent5>
        <a:srgbClr val="00A0DF"/>
      </a:accent5>
      <a:accent6>
        <a:srgbClr val="EF8200"/>
      </a:accent6>
      <a:hlink>
        <a:srgbClr val="0053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A1DDEE-D062-174C-9BC5-A1B4EA858F2D}">
  <we:reference id="wa200006038" version="1.0.0.3" store="en-US" storeType="OMEX"/>
  <we:alternateReferences>
    <we:reference id="wa200006038" version="1.0.0.3" store=""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Metadata/LabelInfo.xml><?xml version="1.0" encoding="utf-8"?>
<clbl:labelList xmlns:clbl="http://schemas.microsoft.com/office/2020/mipLabelMetadata">
  <clbl:label id="{35879863-03e0-4f2c-9313-2d9b027a617f}" enabled="0" method="" siteId="{35879863-03e0-4f2c-9313-2d9b027a617f}" removed="1"/>
</clbl:labelList>
</file>

<file path=docProps/app.xml><?xml version="1.0" encoding="utf-8"?>
<Properties xmlns="http://schemas.openxmlformats.org/officeDocument/2006/extended-properties" xmlns:vt="http://schemas.openxmlformats.org/officeDocument/2006/docPropsVTypes">
  <TotalTime>13772</TotalTime>
  <Words>1454</Words>
  <Application>Microsoft Macintosh PowerPoint</Application>
  <PresentationFormat>On-screen Show (16:9)</PresentationFormat>
  <Paragraphs>170</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Helvetica Neue</vt:lpstr>
      <vt:lpstr>Inter</vt:lpstr>
      <vt:lpstr>Inter Bold</vt:lpstr>
      <vt:lpstr>Roboto</vt:lpstr>
      <vt:lpstr>Office Theme</vt:lpstr>
      <vt:lpstr>Introduction to Deep Learning</vt:lpstr>
      <vt:lpstr>What is Deep Learning (DL)?</vt:lpstr>
      <vt:lpstr>Artificial Neural Networks (ANNs)</vt:lpstr>
      <vt:lpstr>PowerPoint Presentation</vt:lpstr>
      <vt:lpstr> Single neuron</vt:lpstr>
      <vt:lpstr>Layers</vt:lpstr>
      <vt:lpstr>Two flows in neural network</vt:lpstr>
      <vt:lpstr>PowerPoint Presentation</vt:lpstr>
      <vt:lpstr>Multi-Layer Perceptrons (MLP)</vt:lpstr>
      <vt:lpstr>Convolutional Neural Networks (CNN)</vt:lpstr>
      <vt:lpstr>Recurrent Neural Networks (RNN)</vt:lpstr>
      <vt:lpstr>Long Short-Term Memory Networks (LSTMs)</vt:lpstr>
      <vt:lpstr>Encoder-Decoder Architecture</vt:lpstr>
      <vt:lpstr>PowerPoint Presentation</vt:lpstr>
      <vt:lpstr>The activation function</vt:lpstr>
      <vt:lpstr>Stacking dense layers together</vt:lpstr>
      <vt:lpstr>The loss function</vt:lpstr>
      <vt:lpstr>The optimizer: stochastic gradient descent</vt:lpstr>
      <vt:lpstr>Learning Rate and Batch Size </vt:lpstr>
      <vt:lpstr>The information in the training data </vt:lpstr>
      <vt:lpstr>The learning curves </vt:lpstr>
      <vt:lpstr>Early stopping </vt:lpstr>
      <vt:lpstr>Dropout Layer </vt:lpstr>
      <vt:lpstr>Batch Normalization Layer </vt:lpstr>
      <vt:lpstr>Deep Learning Mind Map </vt:lpstr>
      <vt:lpstr>DeepChem </vt:lpstr>
      <vt:lpstr>References</vt:lpstr>
    </vt:vector>
  </TitlesOfParts>
  <Company>University of Delaware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Gail Armstrong</dc:creator>
  <cp:lastModifiedBy>Cecilia Arighi</cp:lastModifiedBy>
  <cp:revision>131</cp:revision>
  <cp:lastPrinted>2024-11-13T19:52:58Z</cp:lastPrinted>
  <dcterms:created xsi:type="dcterms:W3CDTF">2014-12-16T17:00:44Z</dcterms:created>
  <dcterms:modified xsi:type="dcterms:W3CDTF">2025-04-11T23:11:51Z</dcterms:modified>
</cp:coreProperties>
</file>